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embeddedFontLst>
    <p:embeddedFont>
      <p:font typeface="Montserrat"/>
      <p:regular r:id="rId36"/>
      <p:bold r:id="rId37"/>
      <p:italic r:id="rId38"/>
      <p:boldItalic r:id="rId39"/>
    </p:embeddedFont>
    <p:embeddedFont>
      <p:font typeface="Oswald"/>
      <p:regular r:id="rId40"/>
      <p:bold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swald-regular.fntdata"/><Relationship Id="rId20" Type="http://schemas.openxmlformats.org/officeDocument/2006/relationships/slide" Target="slides/slide15.xml"/><Relationship Id="rId41" Type="http://schemas.openxmlformats.org/officeDocument/2006/relationships/font" Target="fonts/Oswald-bold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Montserrat-bold.fntdata"/><Relationship Id="rId14" Type="http://schemas.openxmlformats.org/officeDocument/2006/relationships/slide" Target="slides/slide9.xml"/><Relationship Id="rId36" Type="http://schemas.openxmlformats.org/officeDocument/2006/relationships/font" Target="fonts/Montserrat-regular.fntdata"/><Relationship Id="rId17" Type="http://schemas.openxmlformats.org/officeDocument/2006/relationships/slide" Target="slides/slide12.xml"/><Relationship Id="rId39" Type="http://schemas.openxmlformats.org/officeDocument/2006/relationships/font" Target="fonts/Montserrat-boldItalic.fntdata"/><Relationship Id="rId16" Type="http://schemas.openxmlformats.org/officeDocument/2006/relationships/slide" Target="slides/slide11.xml"/><Relationship Id="rId38" Type="http://schemas.openxmlformats.org/officeDocument/2006/relationships/font" Target="fonts/Montserrat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d20700abd7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d20700abd7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d20700abd7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d20700abd7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d20700abd7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d20700abd7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d20700abd7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d20700abd7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d20700abd7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d20700abd7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d20700abd7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d20700abd7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d20700abd7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d20700abd7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d20700abd7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d20700abd7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d20700abd7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d20700abd7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20700abd7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d20700abd7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d20700abd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d20700abd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d20700abd7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d20700abd7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d20700abd7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d20700abd7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d20700abd7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d20700abd7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d20700abd7_0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d20700abd7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d20700abd7_0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d20700abd7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d20700abd7_0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d20700abd7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d20700abd7_0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d20700abd7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d20700abd7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d20700abd7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d20700abd7_0_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d20700abd7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d20700abd7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d20700abd7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d20700abd7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d20700abd7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d20700abd7_0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d20700abd7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d20700abd7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d20700abd7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d20700abd7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d20700abd7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d20700abd7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d20700abd7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d20700abd7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d20700abd7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d20700abd7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d20700abd7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d20700abd7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d20700abd7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Relationship Id="rId4" Type="http://schemas.openxmlformats.org/officeDocument/2006/relationships/image" Target="../media/image3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Relationship Id="rId4" Type="http://schemas.openxmlformats.org/officeDocument/2006/relationships/image" Target="../media/image2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png"/><Relationship Id="rId4" Type="http://schemas.openxmlformats.org/officeDocument/2006/relationships/image" Target="../media/image2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png"/><Relationship Id="rId4" Type="http://schemas.openxmlformats.org/officeDocument/2006/relationships/image" Target="../media/image2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.png"/><Relationship Id="rId4" Type="http://schemas.openxmlformats.org/officeDocument/2006/relationships/image" Target="../media/image2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.png"/><Relationship Id="rId4" Type="http://schemas.openxmlformats.org/officeDocument/2006/relationships/image" Target="../media/image3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.png"/><Relationship Id="rId4" Type="http://schemas.openxmlformats.org/officeDocument/2006/relationships/image" Target="../media/image3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492300" y="416075"/>
            <a:ext cx="81699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u="sng">
                <a:latin typeface="Oswald"/>
                <a:ea typeface="Oswald"/>
                <a:cs typeface="Oswald"/>
                <a:sym typeface="Oswald"/>
              </a:rPr>
              <a:t>Prehistory</a:t>
            </a:r>
            <a:endParaRPr sz="7200" u="sng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697075" y="2111975"/>
            <a:ext cx="39534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" sz="3600">
                <a:latin typeface="Montserrat"/>
                <a:ea typeface="Montserrat"/>
                <a:cs typeface="Montserrat"/>
                <a:sym typeface="Montserrat"/>
              </a:rPr>
              <a:t>he time period before written records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6700" y="1709075"/>
            <a:ext cx="3408825" cy="265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/>
        </p:nvSpPr>
        <p:spPr>
          <a:xfrm>
            <a:off x="3746800" y="406850"/>
            <a:ext cx="3795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u="sng">
                <a:latin typeface="Oswald"/>
                <a:ea typeface="Oswald"/>
                <a:cs typeface="Oswald"/>
                <a:sym typeface="Oswald"/>
              </a:rPr>
              <a:t>Lucy</a:t>
            </a:r>
            <a:endParaRPr sz="7200" u="sng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8" name="Google Shape;118;p22"/>
          <p:cNvSpPr txBox="1"/>
          <p:nvPr/>
        </p:nvSpPr>
        <p:spPr>
          <a:xfrm>
            <a:off x="2989900" y="1699850"/>
            <a:ext cx="5309400" cy="25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latin typeface="Montserrat"/>
                <a:ea typeface="Montserrat"/>
                <a:cs typeface="Montserrat"/>
                <a:sym typeface="Montserrat"/>
              </a:rPr>
              <a:t>Australopithecus whose remains are more than 3 million years old</a:t>
            </a:r>
            <a:endParaRPr sz="3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7000" y="530175"/>
            <a:ext cx="1694025" cy="4071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/>
        </p:nvSpPr>
        <p:spPr>
          <a:xfrm>
            <a:off x="492300" y="416075"/>
            <a:ext cx="81699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u="sng">
                <a:latin typeface="Oswald"/>
                <a:ea typeface="Oswald"/>
                <a:cs typeface="Oswald"/>
                <a:sym typeface="Oswald"/>
              </a:rPr>
              <a:t>Otzi the Iceman</a:t>
            </a:r>
            <a:endParaRPr sz="7200" u="sng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5" name="Google Shape;125;p23"/>
          <p:cNvSpPr txBox="1"/>
          <p:nvPr/>
        </p:nvSpPr>
        <p:spPr>
          <a:xfrm>
            <a:off x="576400" y="1709075"/>
            <a:ext cx="54705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Montserrat"/>
                <a:ea typeface="Montserrat"/>
                <a:cs typeface="Montserrat"/>
                <a:sym typeface="Montserrat"/>
              </a:rPr>
              <a:t>Homo sapiens from the Stone Ages who was discovered frozen in a glacier and is one of the oldest mummies in human history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8150" y="1709075"/>
            <a:ext cx="2281250" cy="287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/>
        </p:nvSpPr>
        <p:spPr>
          <a:xfrm>
            <a:off x="4068175" y="416075"/>
            <a:ext cx="41934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u="sng">
                <a:latin typeface="Oswald"/>
                <a:ea typeface="Oswald"/>
                <a:cs typeface="Oswald"/>
                <a:sym typeface="Oswald"/>
              </a:rPr>
              <a:t>Technology</a:t>
            </a:r>
            <a:endParaRPr sz="7200" u="sng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2" name="Google Shape;132;p24"/>
          <p:cNvSpPr txBox="1"/>
          <p:nvPr/>
        </p:nvSpPr>
        <p:spPr>
          <a:xfrm>
            <a:off x="3749125" y="1709075"/>
            <a:ext cx="4831500" cy="27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Montserrat"/>
                <a:ea typeface="Montserrat"/>
                <a:cs typeface="Montserrat"/>
                <a:sym typeface="Montserrat"/>
              </a:rPr>
              <a:t>the application of science and engineering to create tools that improve quality of life</a:t>
            </a:r>
            <a:endParaRPr sz="33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825" y="918400"/>
            <a:ext cx="3042175" cy="330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/>
        </p:nvSpPr>
        <p:spPr>
          <a:xfrm>
            <a:off x="4689650" y="398050"/>
            <a:ext cx="342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u="sng">
                <a:latin typeface="Oswald"/>
                <a:ea typeface="Oswald"/>
                <a:cs typeface="Oswald"/>
                <a:sym typeface="Oswald"/>
              </a:rPr>
              <a:t>Tool</a:t>
            </a:r>
            <a:endParaRPr sz="7200" u="sng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9" name="Google Shape;139;p25"/>
          <p:cNvSpPr txBox="1"/>
          <p:nvPr/>
        </p:nvSpPr>
        <p:spPr>
          <a:xfrm>
            <a:off x="719100" y="817050"/>
            <a:ext cx="34260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Montserrat"/>
                <a:ea typeface="Montserrat"/>
                <a:cs typeface="Montserrat"/>
                <a:sym typeface="Montserrat"/>
              </a:rPr>
              <a:t>a handheld object that is designed to help complete a specific task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0" name="Google Shape;14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9600" y="1843442"/>
            <a:ext cx="3966100" cy="2682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/>
        </p:nvSpPr>
        <p:spPr>
          <a:xfrm>
            <a:off x="492300" y="416075"/>
            <a:ext cx="81699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u="sng">
                <a:latin typeface="Oswald"/>
                <a:ea typeface="Oswald"/>
                <a:cs typeface="Oswald"/>
                <a:sym typeface="Oswald"/>
              </a:rPr>
              <a:t>Stone Ages</a:t>
            </a:r>
            <a:endParaRPr sz="7200" u="sng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6" name="Google Shape;146;p26"/>
          <p:cNvSpPr txBox="1"/>
          <p:nvPr/>
        </p:nvSpPr>
        <p:spPr>
          <a:xfrm>
            <a:off x="3700525" y="1982513"/>
            <a:ext cx="48939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Montserrat"/>
                <a:ea typeface="Montserrat"/>
                <a:cs typeface="Montserrat"/>
                <a:sym typeface="Montserrat"/>
              </a:rPr>
              <a:t>period of time where humans invented and primarily used stone tools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7" name="Google Shape;14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450" y="1785275"/>
            <a:ext cx="3045850" cy="273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/>
        </p:nvSpPr>
        <p:spPr>
          <a:xfrm>
            <a:off x="492300" y="416075"/>
            <a:ext cx="81699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u="sng">
                <a:latin typeface="Oswald"/>
                <a:ea typeface="Oswald"/>
                <a:cs typeface="Oswald"/>
                <a:sym typeface="Oswald"/>
              </a:rPr>
              <a:t>Paleolithic Era</a:t>
            </a:r>
            <a:endParaRPr sz="7200" u="sng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3" name="Google Shape;153;p27"/>
          <p:cNvSpPr txBox="1"/>
          <p:nvPr/>
        </p:nvSpPr>
        <p:spPr>
          <a:xfrm>
            <a:off x="790950" y="1709075"/>
            <a:ext cx="75621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Montserrat"/>
                <a:ea typeface="Montserrat"/>
                <a:cs typeface="Montserrat"/>
                <a:sym typeface="Montserrat"/>
              </a:rPr>
              <a:t>Old Stone Age, which occurred circa 2.6 million years</a:t>
            </a:r>
            <a:r>
              <a:rPr lang="en" sz="3200">
                <a:latin typeface="Montserrat"/>
                <a:ea typeface="Montserrat"/>
                <a:cs typeface="Montserrat"/>
                <a:sym typeface="Montserrat"/>
              </a:rPr>
              <a:t>-10,000 years ago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4" name="Google Shape;15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1011" y="3056175"/>
            <a:ext cx="5092475" cy="150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/>
        </p:nvSpPr>
        <p:spPr>
          <a:xfrm>
            <a:off x="492300" y="416075"/>
            <a:ext cx="81699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u="sng">
                <a:latin typeface="Oswald"/>
                <a:ea typeface="Oswald"/>
                <a:cs typeface="Oswald"/>
                <a:sym typeface="Oswald"/>
              </a:rPr>
              <a:t>Neolithic Era</a:t>
            </a:r>
            <a:endParaRPr sz="7200" u="sng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0" name="Google Shape;160;p28"/>
          <p:cNvSpPr txBox="1"/>
          <p:nvPr/>
        </p:nvSpPr>
        <p:spPr>
          <a:xfrm>
            <a:off x="3767550" y="1699500"/>
            <a:ext cx="47997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Montserrat"/>
                <a:ea typeface="Montserrat"/>
                <a:cs typeface="Montserrat"/>
                <a:sym typeface="Montserrat"/>
              </a:rPr>
              <a:t>New Stone Age, which occurred c. 10,000 years ago + is associated with the shift from hunting and gathering to agriculture</a:t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1" name="Google Shape;16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350" y="1887575"/>
            <a:ext cx="3208200" cy="2486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/>
        </p:nvSpPr>
        <p:spPr>
          <a:xfrm>
            <a:off x="492300" y="416075"/>
            <a:ext cx="81699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u="sng">
                <a:latin typeface="Oswald"/>
                <a:ea typeface="Oswald"/>
                <a:cs typeface="Oswald"/>
                <a:sym typeface="Oswald"/>
              </a:rPr>
              <a:t>Society</a:t>
            </a:r>
            <a:endParaRPr sz="7200" u="sng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7" name="Google Shape;167;p29"/>
          <p:cNvSpPr txBox="1"/>
          <p:nvPr/>
        </p:nvSpPr>
        <p:spPr>
          <a:xfrm>
            <a:off x="576400" y="1909363"/>
            <a:ext cx="4438200" cy="25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latin typeface="Montserrat"/>
                <a:ea typeface="Montserrat"/>
                <a:cs typeface="Montserrat"/>
                <a:sym typeface="Montserrat"/>
              </a:rPr>
              <a:t>a group of people living together within a community</a:t>
            </a:r>
            <a:endParaRPr sz="3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8" name="Google Shape;16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6700" y="1829513"/>
            <a:ext cx="3387150" cy="268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/>
          <p:nvPr/>
        </p:nvSpPr>
        <p:spPr>
          <a:xfrm>
            <a:off x="492300" y="416075"/>
            <a:ext cx="81699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u="sng">
                <a:latin typeface="Oswald"/>
                <a:ea typeface="Oswald"/>
                <a:cs typeface="Oswald"/>
                <a:sym typeface="Oswald"/>
              </a:rPr>
              <a:t>Hunter-Gatherers</a:t>
            </a:r>
            <a:endParaRPr sz="7200" u="sng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4" name="Google Shape;174;p30"/>
          <p:cNvSpPr txBox="1"/>
          <p:nvPr/>
        </p:nvSpPr>
        <p:spPr>
          <a:xfrm>
            <a:off x="4504950" y="1757000"/>
            <a:ext cx="40356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Montserrat"/>
                <a:ea typeface="Montserrat"/>
                <a:cs typeface="Montserrat"/>
                <a:sym typeface="Montserrat"/>
              </a:rPr>
              <a:t>people who hunt animals and gather wild plants to acquire food</a:t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5" name="Google Shape;17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050" y="2113450"/>
            <a:ext cx="3628525" cy="208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/>
          <p:nvPr/>
        </p:nvSpPr>
        <p:spPr>
          <a:xfrm>
            <a:off x="492300" y="416075"/>
            <a:ext cx="81699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u="sng">
                <a:latin typeface="Oswald"/>
                <a:ea typeface="Oswald"/>
                <a:cs typeface="Oswald"/>
                <a:sym typeface="Oswald"/>
              </a:rPr>
              <a:t>Nomads</a:t>
            </a:r>
            <a:endParaRPr sz="7200" u="sng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1" name="Google Shape;181;p31"/>
          <p:cNvSpPr txBox="1"/>
          <p:nvPr/>
        </p:nvSpPr>
        <p:spPr>
          <a:xfrm>
            <a:off x="492300" y="1661413"/>
            <a:ext cx="45087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Montserrat"/>
                <a:ea typeface="Montserrat"/>
                <a:cs typeface="Montserrat"/>
                <a:sym typeface="Montserrat"/>
              </a:rPr>
              <a:t>people without a permanent home, either individually or as a community, who move from place to place 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2" name="Google Shape;18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9850" y="1733387"/>
            <a:ext cx="3387175" cy="281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492300" y="416075"/>
            <a:ext cx="81699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u="sng">
                <a:latin typeface="Oswald"/>
                <a:ea typeface="Oswald"/>
                <a:cs typeface="Oswald"/>
                <a:sym typeface="Oswald"/>
              </a:rPr>
              <a:t>Anthropology</a:t>
            </a:r>
            <a:endParaRPr sz="7200" u="sng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797100" y="1722425"/>
            <a:ext cx="76251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Montserrat"/>
                <a:ea typeface="Montserrat"/>
                <a:cs typeface="Montserrat"/>
                <a:sym typeface="Montserrat"/>
              </a:rPr>
              <a:t>the study of humans and their development, including human culture and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Montserrat"/>
                <a:ea typeface="Montserrat"/>
                <a:cs typeface="Montserrat"/>
                <a:sym typeface="Montserrat"/>
              </a:rPr>
              <a:t>human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Montserrat"/>
                <a:ea typeface="Montserrat"/>
                <a:cs typeface="Montserrat"/>
                <a:sym typeface="Montserrat"/>
              </a:rPr>
              <a:t>behavior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300" y="2838925"/>
            <a:ext cx="4592425" cy="181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 txBox="1"/>
          <p:nvPr/>
        </p:nvSpPr>
        <p:spPr>
          <a:xfrm>
            <a:off x="492300" y="416075"/>
            <a:ext cx="81699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u="sng">
                <a:latin typeface="Oswald"/>
                <a:ea typeface="Oswald"/>
                <a:cs typeface="Oswald"/>
                <a:sym typeface="Oswald"/>
              </a:rPr>
              <a:t>Migration</a:t>
            </a:r>
            <a:endParaRPr sz="7200" u="sng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8" name="Google Shape;188;p32"/>
          <p:cNvSpPr txBox="1"/>
          <p:nvPr/>
        </p:nvSpPr>
        <p:spPr>
          <a:xfrm>
            <a:off x="3982075" y="1817900"/>
            <a:ext cx="44778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Montserrat"/>
                <a:ea typeface="Montserrat"/>
                <a:cs typeface="Montserrat"/>
                <a:sym typeface="Montserrat"/>
              </a:rPr>
              <a:t>movement from one location to another, in order to establish a new permanent settlement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9" name="Google Shape;18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150" y="1785275"/>
            <a:ext cx="3083750" cy="276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 txBox="1"/>
          <p:nvPr/>
        </p:nvSpPr>
        <p:spPr>
          <a:xfrm>
            <a:off x="492300" y="416075"/>
            <a:ext cx="81699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u="sng">
                <a:latin typeface="Oswald"/>
                <a:ea typeface="Oswald"/>
                <a:cs typeface="Oswald"/>
                <a:sym typeface="Oswald"/>
              </a:rPr>
              <a:t>Population</a:t>
            </a:r>
            <a:endParaRPr sz="7200" u="sng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5" name="Google Shape;195;p33"/>
          <p:cNvSpPr txBox="1"/>
          <p:nvPr/>
        </p:nvSpPr>
        <p:spPr>
          <a:xfrm>
            <a:off x="516150" y="1709075"/>
            <a:ext cx="78069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latin typeface="Montserrat"/>
                <a:ea typeface="Montserrat"/>
                <a:cs typeface="Montserrat"/>
                <a:sym typeface="Montserrat"/>
              </a:rPr>
              <a:t>the total number of people within a specific area, such as a</a:t>
            </a:r>
            <a:endParaRPr sz="3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6" name="Google Shape;19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7825" y="2957987"/>
            <a:ext cx="4072825" cy="1696988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3"/>
          <p:cNvSpPr txBox="1"/>
          <p:nvPr/>
        </p:nvSpPr>
        <p:spPr>
          <a:xfrm>
            <a:off x="705700" y="2906425"/>
            <a:ext cx="32730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city, state, or country</a:t>
            </a:r>
            <a:endParaRPr sz="3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4"/>
          <p:cNvSpPr txBox="1"/>
          <p:nvPr/>
        </p:nvSpPr>
        <p:spPr>
          <a:xfrm>
            <a:off x="492300" y="416075"/>
            <a:ext cx="81699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u="sng">
                <a:latin typeface="Oswald"/>
                <a:ea typeface="Oswald"/>
                <a:cs typeface="Oswald"/>
                <a:sym typeface="Oswald"/>
              </a:rPr>
              <a:t>Ice Ages</a:t>
            </a:r>
            <a:endParaRPr sz="7200" u="sng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3" name="Google Shape;203;p34"/>
          <p:cNvSpPr txBox="1"/>
          <p:nvPr/>
        </p:nvSpPr>
        <p:spPr>
          <a:xfrm>
            <a:off x="3982075" y="1799100"/>
            <a:ext cx="4599000" cy="27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Montserrat"/>
                <a:ea typeface="Montserrat"/>
                <a:cs typeface="Montserrat"/>
                <a:sym typeface="Montserrat"/>
              </a:rPr>
              <a:t>time periods with consistently freezing temperatures throughout the world</a:t>
            </a:r>
            <a:endParaRPr sz="33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4" name="Google Shape;20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675" y="1793750"/>
            <a:ext cx="3226325" cy="273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5"/>
          <p:cNvSpPr txBox="1"/>
          <p:nvPr/>
        </p:nvSpPr>
        <p:spPr>
          <a:xfrm>
            <a:off x="492300" y="416075"/>
            <a:ext cx="43188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u="sng">
                <a:latin typeface="Oswald"/>
                <a:ea typeface="Oswald"/>
                <a:cs typeface="Oswald"/>
                <a:sym typeface="Oswald"/>
              </a:rPr>
              <a:t>Glacier</a:t>
            </a:r>
            <a:endParaRPr sz="7200" u="sng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0" name="Google Shape;210;p35"/>
          <p:cNvSpPr txBox="1"/>
          <p:nvPr/>
        </p:nvSpPr>
        <p:spPr>
          <a:xfrm>
            <a:off x="687450" y="1709075"/>
            <a:ext cx="3928500" cy="25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latin typeface="Montserrat"/>
                <a:ea typeface="Montserrat"/>
                <a:cs typeface="Montserrat"/>
                <a:sym typeface="Montserrat"/>
              </a:rPr>
              <a:t>a large mass of ice that covers a section of land</a:t>
            </a:r>
            <a:endParaRPr sz="3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1" name="Google Shape;21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1100" y="1123725"/>
            <a:ext cx="3616950" cy="32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6"/>
          <p:cNvSpPr txBox="1"/>
          <p:nvPr/>
        </p:nvSpPr>
        <p:spPr>
          <a:xfrm>
            <a:off x="492300" y="416075"/>
            <a:ext cx="81699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u="sng">
                <a:latin typeface="Oswald"/>
                <a:ea typeface="Oswald"/>
                <a:cs typeface="Oswald"/>
                <a:sym typeface="Oswald"/>
              </a:rPr>
              <a:t>Bering Strait</a:t>
            </a:r>
            <a:endParaRPr sz="7200" u="sng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7" name="Google Shape;217;p36"/>
          <p:cNvSpPr txBox="1"/>
          <p:nvPr/>
        </p:nvSpPr>
        <p:spPr>
          <a:xfrm>
            <a:off x="584400" y="1709075"/>
            <a:ext cx="7985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Montserrat"/>
                <a:ea typeface="Montserrat"/>
                <a:cs typeface="Montserrat"/>
                <a:sym typeface="Montserrat"/>
              </a:rPr>
              <a:t>a narrow passage of water located between Russia and Alaska, where it is believed that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8" name="Google Shape;21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250" y="2738274"/>
            <a:ext cx="2958175" cy="182995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6"/>
          <p:cNvSpPr txBox="1"/>
          <p:nvPr/>
        </p:nvSpPr>
        <p:spPr>
          <a:xfrm>
            <a:off x="3705525" y="2571750"/>
            <a:ext cx="47682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humans crossed a frozen land bridge from Asia to North America during the Ice Ages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7"/>
          <p:cNvSpPr txBox="1"/>
          <p:nvPr/>
        </p:nvSpPr>
        <p:spPr>
          <a:xfrm>
            <a:off x="492300" y="416075"/>
            <a:ext cx="81699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u="sng">
                <a:latin typeface="Oswald"/>
                <a:ea typeface="Oswald"/>
                <a:cs typeface="Oswald"/>
                <a:sym typeface="Oswald"/>
              </a:rPr>
              <a:t>Domestication</a:t>
            </a:r>
            <a:endParaRPr sz="7200" u="sng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25" name="Google Shape;225;p37"/>
          <p:cNvSpPr txBox="1"/>
          <p:nvPr/>
        </p:nvSpPr>
        <p:spPr>
          <a:xfrm>
            <a:off x="618600" y="1709075"/>
            <a:ext cx="39534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Montserrat"/>
                <a:ea typeface="Montserrat"/>
                <a:cs typeface="Montserrat"/>
                <a:sym typeface="Montserrat"/>
              </a:rPr>
              <a:t>planting foods and breeding animals that are useful for humans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6" name="Google Shape;22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5950" y="1786363"/>
            <a:ext cx="3435150" cy="280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8"/>
          <p:cNvSpPr txBox="1"/>
          <p:nvPr/>
        </p:nvSpPr>
        <p:spPr>
          <a:xfrm>
            <a:off x="4404750" y="416075"/>
            <a:ext cx="4257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u="sng">
                <a:latin typeface="Oswald"/>
                <a:ea typeface="Oswald"/>
                <a:cs typeface="Oswald"/>
                <a:sym typeface="Oswald"/>
              </a:rPr>
              <a:t>Agriculture</a:t>
            </a:r>
            <a:endParaRPr sz="7200" u="sng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32" name="Google Shape;232;p38"/>
          <p:cNvSpPr txBox="1"/>
          <p:nvPr/>
        </p:nvSpPr>
        <p:spPr>
          <a:xfrm>
            <a:off x="4856550" y="2168538"/>
            <a:ext cx="33540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Montserrat"/>
                <a:ea typeface="Montserrat"/>
                <a:cs typeface="Montserrat"/>
                <a:sym typeface="Montserrat"/>
              </a:rPr>
              <a:t>the process of farming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3" name="Google Shape;233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725" y="1375901"/>
            <a:ext cx="3607625" cy="309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9"/>
          <p:cNvSpPr txBox="1"/>
          <p:nvPr/>
        </p:nvSpPr>
        <p:spPr>
          <a:xfrm>
            <a:off x="492300" y="416075"/>
            <a:ext cx="81699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u="sng">
                <a:latin typeface="Oswald"/>
                <a:ea typeface="Oswald"/>
                <a:cs typeface="Oswald"/>
                <a:sym typeface="Oswald"/>
              </a:rPr>
              <a:t>Agricultural Revolution</a:t>
            </a:r>
            <a:endParaRPr sz="7200" u="sng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39" name="Google Shape;239;p39"/>
          <p:cNvSpPr txBox="1"/>
          <p:nvPr/>
        </p:nvSpPr>
        <p:spPr>
          <a:xfrm>
            <a:off x="576400" y="1894913"/>
            <a:ext cx="50013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Montserrat"/>
                <a:ea typeface="Montserrat"/>
                <a:cs typeface="Montserrat"/>
                <a:sym typeface="Montserrat"/>
              </a:rPr>
              <a:t>the large-scale shift from hunting/gathering to farming, which allowed humans to produce large quantities of food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0" name="Google Shape;24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5725" y="1709075"/>
            <a:ext cx="2586700" cy="286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0"/>
          <p:cNvSpPr txBox="1"/>
          <p:nvPr/>
        </p:nvSpPr>
        <p:spPr>
          <a:xfrm>
            <a:off x="492300" y="416075"/>
            <a:ext cx="81699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u="sng">
                <a:latin typeface="Oswald"/>
                <a:ea typeface="Oswald"/>
                <a:cs typeface="Oswald"/>
                <a:sym typeface="Oswald"/>
              </a:rPr>
              <a:t>Jericho</a:t>
            </a:r>
            <a:endParaRPr sz="7200" u="sng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46" name="Google Shape;246;p40"/>
          <p:cNvSpPr txBox="1"/>
          <p:nvPr/>
        </p:nvSpPr>
        <p:spPr>
          <a:xfrm>
            <a:off x="560563" y="1740600"/>
            <a:ext cx="8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Montserrat"/>
                <a:ea typeface="Montserrat"/>
                <a:cs typeface="Montserrat"/>
                <a:sym typeface="Montserrat"/>
              </a:rPr>
              <a:t>prehistoric and current city near the Jordan River and Dead Sea, with its  famous wall surrounding the area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7" name="Google Shape;247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3388" y="3463100"/>
            <a:ext cx="7087725" cy="111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1"/>
          <p:cNvSpPr txBox="1"/>
          <p:nvPr/>
        </p:nvSpPr>
        <p:spPr>
          <a:xfrm>
            <a:off x="492300" y="416075"/>
            <a:ext cx="81699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u="sng">
                <a:latin typeface="Oswald"/>
                <a:ea typeface="Oswald"/>
                <a:cs typeface="Oswald"/>
                <a:sym typeface="Oswald"/>
              </a:rPr>
              <a:t>Catal Huyuk</a:t>
            </a:r>
            <a:endParaRPr sz="7200" u="sng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53" name="Google Shape;253;p41"/>
          <p:cNvSpPr txBox="1"/>
          <p:nvPr/>
        </p:nvSpPr>
        <p:spPr>
          <a:xfrm>
            <a:off x="589825" y="1843175"/>
            <a:ext cx="48804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Montserrat"/>
                <a:ea typeface="Montserrat"/>
                <a:cs typeface="Montserrat"/>
                <a:sym typeface="Montserrat"/>
              </a:rPr>
              <a:t>prehistoric city located in modern-day Turkey, which is famous for its art and religious practices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4" name="Google Shape;254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5800" y="1780712"/>
            <a:ext cx="2918025" cy="27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492300" y="416075"/>
            <a:ext cx="45864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u="sng">
                <a:latin typeface="Oswald"/>
                <a:ea typeface="Oswald"/>
                <a:cs typeface="Oswald"/>
                <a:sym typeface="Oswald"/>
              </a:rPr>
              <a:t>Hominid</a:t>
            </a:r>
            <a:endParaRPr sz="7200" u="sng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995550" y="1709063"/>
            <a:ext cx="35799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Montserrat"/>
                <a:ea typeface="Montserrat"/>
                <a:cs typeface="Montserrat"/>
                <a:sym typeface="Montserrat"/>
              </a:rPr>
              <a:t>early relatives to modern-day humans 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5225" y="728963"/>
            <a:ext cx="3685550" cy="368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2"/>
          <p:cNvSpPr txBox="1"/>
          <p:nvPr/>
        </p:nvSpPr>
        <p:spPr>
          <a:xfrm>
            <a:off x="492300" y="416075"/>
            <a:ext cx="81699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u="sng">
                <a:latin typeface="Oswald"/>
                <a:ea typeface="Oswald"/>
                <a:cs typeface="Oswald"/>
                <a:sym typeface="Oswald"/>
              </a:rPr>
              <a:t>Stonehenge</a:t>
            </a:r>
            <a:endParaRPr sz="7200" u="sng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60" name="Google Shape;260;p42"/>
          <p:cNvSpPr txBox="1"/>
          <p:nvPr/>
        </p:nvSpPr>
        <p:spPr>
          <a:xfrm>
            <a:off x="3889200" y="1869300"/>
            <a:ext cx="47730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Montserrat"/>
                <a:ea typeface="Montserrat"/>
                <a:cs typeface="Montserrat"/>
                <a:sym typeface="Montserrat"/>
              </a:rPr>
              <a:t>a prehistoric monument in England, with purposes that are still unclear to historians today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1" name="Google Shape;261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475" y="1696925"/>
            <a:ext cx="3132475" cy="28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/>
        </p:nvSpPr>
        <p:spPr>
          <a:xfrm>
            <a:off x="4450925" y="425325"/>
            <a:ext cx="38049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u="sng">
                <a:latin typeface="Oswald"/>
                <a:ea typeface="Oswald"/>
                <a:cs typeface="Oswald"/>
                <a:sym typeface="Oswald"/>
              </a:rPr>
              <a:t>Ancestor</a:t>
            </a:r>
            <a:endParaRPr sz="7200" u="sng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4493975" y="1653675"/>
            <a:ext cx="37188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lang="en" sz="3600">
                <a:latin typeface="Montserrat"/>
                <a:ea typeface="Montserrat"/>
                <a:cs typeface="Montserrat"/>
                <a:sym typeface="Montserrat"/>
              </a:rPr>
              <a:t>elatives or family members who lived in the past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425" y="951124"/>
            <a:ext cx="3600925" cy="344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/>
        </p:nvSpPr>
        <p:spPr>
          <a:xfrm>
            <a:off x="492300" y="416075"/>
            <a:ext cx="81699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u="sng">
                <a:latin typeface="Oswald"/>
                <a:ea typeface="Oswald"/>
                <a:cs typeface="Oswald"/>
                <a:sym typeface="Oswald"/>
              </a:rPr>
              <a:t>Australopithecus</a:t>
            </a:r>
            <a:endParaRPr sz="7200" u="sng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576400" y="1814263"/>
            <a:ext cx="47331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Montserrat"/>
                <a:ea typeface="Montserrat"/>
                <a:cs typeface="Montserrat"/>
                <a:sym typeface="Montserrat"/>
              </a:rPr>
              <a:t>“southern ape” and believed to be one of the first hominids capable of walking on two feet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1650" y="1709088"/>
            <a:ext cx="2651775" cy="285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/>
        </p:nvSpPr>
        <p:spPr>
          <a:xfrm>
            <a:off x="492300" y="416075"/>
            <a:ext cx="81699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u="sng">
                <a:latin typeface="Oswald"/>
                <a:ea typeface="Oswald"/>
                <a:cs typeface="Oswald"/>
                <a:sym typeface="Oswald"/>
              </a:rPr>
              <a:t>Homo habilis</a:t>
            </a:r>
            <a:endParaRPr sz="7200" u="sng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3539625" y="1923463"/>
            <a:ext cx="49473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Montserrat"/>
                <a:ea typeface="Montserrat"/>
                <a:cs typeface="Montserrat"/>
                <a:sym typeface="Montserrat"/>
              </a:rPr>
              <a:t>“handy man” and believed to be one of the first hominids to create stone tools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125" y="1709075"/>
            <a:ext cx="2502300" cy="282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/>
        </p:nvSpPr>
        <p:spPr>
          <a:xfrm>
            <a:off x="492300" y="416075"/>
            <a:ext cx="81699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u="sng">
                <a:latin typeface="Oswald"/>
                <a:ea typeface="Oswald"/>
                <a:cs typeface="Oswald"/>
                <a:sym typeface="Oswald"/>
              </a:rPr>
              <a:t>Homo erectus</a:t>
            </a:r>
            <a:endParaRPr sz="7200" u="sng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7" name="Google Shape;97;p19"/>
          <p:cNvSpPr txBox="1"/>
          <p:nvPr/>
        </p:nvSpPr>
        <p:spPr>
          <a:xfrm>
            <a:off x="492300" y="1891925"/>
            <a:ext cx="54930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Montserrat"/>
                <a:ea typeface="Montserrat"/>
                <a:cs typeface="Montserrat"/>
                <a:sym typeface="Montserrat"/>
              </a:rPr>
              <a:t>“upright man” and believed to be the first hominid to walk on two feet full time, learn to control fire, and migrate outside of Africa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8700" y="1709075"/>
            <a:ext cx="2287450" cy="285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/>
        </p:nvSpPr>
        <p:spPr>
          <a:xfrm>
            <a:off x="492300" y="416075"/>
            <a:ext cx="81699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u="sng">
                <a:latin typeface="Oswald"/>
                <a:ea typeface="Oswald"/>
                <a:cs typeface="Oswald"/>
                <a:sym typeface="Oswald"/>
              </a:rPr>
              <a:t>Homo sapiens</a:t>
            </a:r>
            <a:endParaRPr sz="7200" u="sng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3482700" y="1672250"/>
            <a:ext cx="51795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Montserrat"/>
                <a:ea typeface="Montserrat"/>
                <a:cs typeface="Montserrat"/>
                <a:sym typeface="Montserrat"/>
              </a:rPr>
              <a:t>“wise man” and the group including modern-day humans, which is believed to be the first hominid to develop language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625" y="1708400"/>
            <a:ext cx="2757075" cy="288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/>
        </p:nvSpPr>
        <p:spPr>
          <a:xfrm>
            <a:off x="492300" y="416075"/>
            <a:ext cx="81699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u="sng">
                <a:latin typeface="Oswald"/>
                <a:ea typeface="Oswald"/>
                <a:cs typeface="Oswald"/>
                <a:sym typeface="Oswald"/>
              </a:rPr>
              <a:t>Neanderthals</a:t>
            </a:r>
            <a:endParaRPr sz="7200" u="sng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1" name="Google Shape;111;p21"/>
          <p:cNvSpPr txBox="1"/>
          <p:nvPr/>
        </p:nvSpPr>
        <p:spPr>
          <a:xfrm>
            <a:off x="492300" y="1709075"/>
            <a:ext cx="54072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Montserrat"/>
                <a:ea typeface="Montserrat"/>
                <a:cs typeface="Montserrat"/>
                <a:sym typeface="Montserrat"/>
              </a:rPr>
              <a:t>the closest extinct hominid to humans who lived across Europe and central Asia, and believed to be the first hominid to bury their dead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8225" y="1796500"/>
            <a:ext cx="2398800" cy="278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