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tags/tag5.xml" ContentType="application/vnd.openxmlformats-officedocument.presentationml.tag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tags/tag1.xml" ContentType="application/vnd.openxmlformats-officedocument.presentationml.tags+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tags/tag7.xml" ContentType="application/vnd.openxmlformats-officedocument.presentationml.tag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comments/comment1.xml" ContentType="application/vnd.openxmlformats-officedocument.presentationml.comments+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tags/tag8.xml" ContentType="application/vnd.openxmlformats-officedocument.presentationml.tags+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tags/tag4.xml" ContentType="application/vnd.openxmlformats-officedocument.presentationml.tags+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50" r:id="rId2"/>
  </p:sldMasterIdLst>
  <p:notesMasterIdLst>
    <p:notesMasterId r:id="rId33"/>
  </p:notesMasterIdLst>
  <p:sldIdLst>
    <p:sldId id="261" r:id="rId3"/>
    <p:sldId id="258" r:id="rId4"/>
    <p:sldId id="259" r:id="rId5"/>
    <p:sldId id="262" r:id="rId6"/>
    <p:sldId id="265" r:id="rId7"/>
    <p:sldId id="264" r:id="rId8"/>
    <p:sldId id="303" r:id="rId9"/>
    <p:sldId id="307" r:id="rId10"/>
    <p:sldId id="306" r:id="rId11"/>
    <p:sldId id="271" r:id="rId12"/>
    <p:sldId id="291" r:id="rId13"/>
    <p:sldId id="267" r:id="rId14"/>
    <p:sldId id="286" r:id="rId15"/>
    <p:sldId id="268" r:id="rId16"/>
    <p:sldId id="309" r:id="rId17"/>
    <p:sldId id="301" r:id="rId18"/>
    <p:sldId id="302" r:id="rId19"/>
    <p:sldId id="296" r:id="rId20"/>
    <p:sldId id="297" r:id="rId21"/>
    <p:sldId id="290" r:id="rId22"/>
    <p:sldId id="298" r:id="rId23"/>
    <p:sldId id="299" r:id="rId24"/>
    <p:sldId id="313" r:id="rId25"/>
    <p:sldId id="294" r:id="rId26"/>
    <p:sldId id="295" r:id="rId27"/>
    <p:sldId id="292" r:id="rId28"/>
    <p:sldId id="308" r:id="rId29"/>
    <p:sldId id="300" r:id="rId30"/>
    <p:sldId id="293" r:id="rId31"/>
    <p:sldId id="27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bermudahill" initials="b"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34581" autoAdjust="0"/>
    <p:restoredTop sz="86357" autoAdjust="0"/>
  </p:normalViewPr>
  <p:slideViewPr>
    <p:cSldViewPr snapToGrid="0">
      <p:cViewPr varScale="1">
        <p:scale>
          <a:sx n="92" d="100"/>
          <a:sy n="92" d="100"/>
        </p:scale>
        <p:origin x="-104" y="-144"/>
      </p:cViewPr>
      <p:guideLst>
        <p:guide orient="horz" pos="2160"/>
        <p:guide pos="2880"/>
      </p:guideLst>
    </p:cSldViewPr>
  </p:slideViewPr>
  <p:outlineViewPr>
    <p:cViewPr>
      <p:scale>
        <a:sx n="33" d="100"/>
        <a:sy n="33" d="100"/>
      </p:scale>
      <p:origin x="48" y="153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3-09-10T20:18:55.171"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AABC29-D898-49C8-A474-ED0621BE37EA}"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AABC29-D898-49C8-A474-ED0621BE37E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jpeg"/><Relationship Id="rId1" Type="http://schemas.openxmlformats.org/officeDocument/2006/relationships/tags" Target="../tags/tag3.xml"/><Relationship Id="rId2"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image" Target="../media/image2.jpeg"/><Relationship Id="rId1" Type="http://schemas.openxmlformats.org/officeDocument/2006/relationships/tags" Target="../tags/tag7.xml"/><Relationship Id="rId2"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dirty="0"/>
          </a:p>
        </p:txBody>
      </p:sp>
      <p:sp>
        <p:nvSpPr>
          <p:cNvPr id="22533" name="Rectangle 5"/>
          <p:cNvSpPr>
            <a:spLocks noGrp="1" noChangeArrowheads="1"/>
          </p:cNvSpPr>
          <p:nvPr>
            <p:ph type="ftr" sz="quarter" idx="3"/>
          </p:nvPr>
        </p:nvSpPr>
        <p:spPr/>
        <p:txBody>
          <a:bodyPr/>
          <a:lstStyle>
            <a:lvl1pPr>
              <a:defRPr/>
            </a:lvl1pPr>
          </a:lstStyle>
          <a:p>
            <a:endParaRPr lang="en-US" dirty="0"/>
          </a:p>
        </p:txBody>
      </p:sp>
      <p:sp>
        <p:nvSpPr>
          <p:cNvPr id="22534" name="Rectangle 6"/>
          <p:cNvSpPr>
            <a:spLocks noGrp="1" noChangeArrowheads="1"/>
          </p:cNvSpPr>
          <p:nvPr>
            <p:ph type="sldNum" sz="quarter" idx="4"/>
          </p:nvPr>
        </p:nvSpPr>
        <p:spPr/>
        <p:txBody>
          <a:bodyPr/>
          <a:lstStyle>
            <a:lvl1pPr>
              <a:defRPr/>
            </a:lvl1pPr>
          </a:lstStyle>
          <a:p>
            <a:fld id="{E74450A9-D80D-4B39-91FF-569D28F04040}" type="slidenum">
              <a:rPr lang="en-US"/>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056AAB-5DAC-4E54-BA83-09AAA724483F}" type="slidenum">
              <a:rPr lang="en-US"/>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A00B63-28E0-49B2-8981-E4804C417A4F}" type="slidenum">
              <a:rPr lang="en-US"/>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dirty="0"/>
          </a:p>
        </p:txBody>
      </p:sp>
      <p:sp>
        <p:nvSpPr>
          <p:cNvPr id="29702" name="Rectangle 6"/>
          <p:cNvSpPr>
            <a:spLocks noGrp="1" noChangeArrowheads="1"/>
          </p:cNvSpPr>
          <p:nvPr>
            <p:ph type="ftr" sz="quarter" idx="3"/>
          </p:nvPr>
        </p:nvSpPr>
        <p:spPr/>
        <p:txBody>
          <a:bodyPr/>
          <a:lstStyle>
            <a:lvl1pPr>
              <a:defRPr/>
            </a:lvl1pPr>
          </a:lstStyle>
          <a:p>
            <a:endParaRPr lang="en-US" dirty="0"/>
          </a:p>
        </p:txBody>
      </p:sp>
      <p:sp>
        <p:nvSpPr>
          <p:cNvPr id="29703" name="Rectangle 7"/>
          <p:cNvSpPr>
            <a:spLocks noGrp="1" noChangeArrowheads="1"/>
          </p:cNvSpPr>
          <p:nvPr>
            <p:ph type="sldNum" sz="quarter" idx="4"/>
          </p:nvPr>
        </p:nvSpPr>
        <p:spPr/>
        <p:txBody>
          <a:bodyPr/>
          <a:lstStyle>
            <a:lvl1pPr>
              <a:defRPr/>
            </a:lvl1pPr>
          </a:lstStyle>
          <a:p>
            <a:fld id="{571A70B0-9473-4C8A-B5F1-41AF8187793D}" type="slidenum">
              <a:rPr lang="en-US"/>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0D04096-B217-4C14-946F-11A57F902576}" type="slidenum">
              <a:rPr lang="en-US"/>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4581AB7-8819-461F-ACBC-EEB747820D4C}" type="slidenum">
              <a:rPr lang="en-US"/>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D2AC5AB-621C-4E26-992B-3738D271066A}" type="slidenum">
              <a:rPr lang="en-US"/>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2B3A040-FCDB-43C1-8B66-A465763A5AE6}" type="slidenum">
              <a:rPr lang="en-US"/>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7AAADB7-C479-49E0-A73B-63B5278D1F2E}" type="slidenum">
              <a:rPr lang="en-US"/>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0A3F3EB-0F58-43DF-96BC-191D346B7746}" type="slidenum">
              <a:rPr lang="en-US"/>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D20F08-8F7D-48E2-B8F8-382D81EC38C0}" type="slidenum">
              <a:rPr lang="en-US"/>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3130CA7-AA2B-49AD-B138-351AEA3FD968}" type="slidenum">
              <a:rPr lang="en-US"/>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6F757FB-5E05-420A-85D2-594AC8BFAB24}" type="slidenum">
              <a:rPr lang="en-US"/>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7AD1A55-3CAC-4A4A-84AD-36A4ACD3C527}" type="slidenum">
              <a:rPr lang="en-US"/>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2957756-2296-46E3-93C4-CE75A7E59CCC}" type="slidenum">
              <a:rPr lang="en-US"/>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00C9205-2C36-46D4-AB4E-F85AF5031452}" type="slidenum">
              <a:rPr lang="en-US"/>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5B03413-1913-421C-935B-6D09944CAB12}"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D8FBF96-5C40-4543-8D5E-4F3E670EEA6F}" type="slidenum">
              <a:rPr lang="en-US"/>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CF4FB53-17D2-4A37-9452-61796A7F36A3}" type="slidenum">
              <a:rPr lang="en-US"/>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22AAA4B-E160-4F8D-B5A8-C3864276B4EA}" type="slidenum">
              <a:rPr lang="en-US"/>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B103A5D-2062-47AC-A5C4-F9E14788BAB5}" type="slidenum">
              <a:rPr lang="en-US"/>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C115A55-8476-4FEC-9F1B-7A35968CCF41}" type="slidenum">
              <a:rPr lang="en-US"/>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tags" Target="../tags/tag5.xml"/><Relationship Id="rId14" Type="http://schemas.openxmlformats.org/officeDocument/2006/relationships/tags" Target="../tags/tag6.xml"/><Relationship Id="rId15"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B63322C-3074-447C-AAC3-998483D3870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18E074-B60D-4662-9E6E-F00A2D3755C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hyperlink" Target="http://poems.desicomments.com/teacher-poems/partner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wmf"/><Relationship Id="rId3"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wmf"/><Relationship Id="rId1" Type="http://schemas.openxmlformats.org/officeDocument/2006/relationships/slideLayout" Target="../slideLayouts/slideLayout13.xml"/><Relationship Id="rId2"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26.wm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wmf"/><Relationship Id="rId3"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gif"/><Relationship Id="rId3"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13.xml"/><Relationship Id="rId2"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 Id="rId3" Type="http://schemas.openxmlformats.org/officeDocument/2006/relationships/image" Target="../media/image4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2.jpeg"/><Relationship Id="rId3"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wmf"/><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wmf"/><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wmf"/><Relationship Id="rId3"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We Have an Important Job!</a:t>
            </a:r>
            <a:r>
              <a:rPr lang="en-US" sz="1800" dirty="0" smtClean="0"/>
              <a:t/>
            </a:r>
            <a:br>
              <a:rPr lang="en-US" sz="1800" dirty="0" smtClean="0"/>
            </a:br>
            <a:r>
              <a:rPr lang="en-US" sz="1800" dirty="0" smtClean="0"/>
              <a:t>  Mrs</a:t>
            </a:r>
            <a:r>
              <a:rPr lang="en-US" sz="1800" dirty="0" smtClean="0"/>
              <a:t>. </a:t>
            </a:r>
            <a:r>
              <a:rPr lang="en-US" sz="1800" dirty="0" err="1" smtClean="0"/>
              <a:t>Flickinger</a:t>
            </a:r>
            <a:r>
              <a:rPr lang="en-US" sz="1800" dirty="0" smtClean="0"/>
              <a:t>, </a:t>
            </a:r>
            <a:r>
              <a:rPr lang="en-US" sz="1800" dirty="0" smtClean="0"/>
              <a:t>Mrs. Plunk, Mrs. Melanese</a:t>
            </a:r>
            <a:endParaRPr lang="en-US" sz="1800" dirty="0"/>
          </a:p>
        </p:txBody>
      </p:sp>
      <p:sp>
        <p:nvSpPr>
          <p:cNvPr id="6" name="Content Placeholder 5"/>
          <p:cNvSpPr>
            <a:spLocks noGrp="1"/>
          </p:cNvSpPr>
          <p:nvPr>
            <p:ph idx="1"/>
          </p:nvPr>
        </p:nvSpPr>
        <p:spPr/>
        <p:txBody>
          <a:bodyPr/>
          <a:lstStyle/>
          <a:p>
            <a:pPr>
              <a:buNone/>
            </a:pPr>
            <a:r>
              <a:rPr lang="en-US" sz="1100" dirty="0" smtClean="0"/>
              <a:t>I</a:t>
            </a:r>
            <a:endParaRPr lang="en-US" dirty="0"/>
          </a:p>
        </p:txBody>
      </p:sp>
      <p:sp>
        <p:nvSpPr>
          <p:cNvPr id="7" name="Rectangle 6"/>
          <p:cNvSpPr/>
          <p:nvPr/>
        </p:nvSpPr>
        <p:spPr>
          <a:xfrm>
            <a:off x="2286000" y="1641763"/>
            <a:ext cx="4572000" cy="4616648"/>
          </a:xfrm>
          <a:prstGeom prst="rect">
            <a:avLst/>
          </a:prstGeom>
        </p:spPr>
        <p:txBody>
          <a:bodyPr wrap="square">
            <a:spAutoFit/>
          </a:bodyPr>
          <a:lstStyle/>
          <a:p>
            <a:pPr>
              <a:buNone/>
            </a:pPr>
            <a:r>
              <a:rPr lang="en-US" sz="1400" b="1" dirty="0" smtClean="0">
                <a:hlinkClick r:id="rId2"/>
              </a:rPr>
              <a:t>Partners</a:t>
            </a:r>
            <a:endParaRPr lang="en-US" sz="1400" b="1" dirty="0" smtClean="0"/>
          </a:p>
          <a:p>
            <a:pPr>
              <a:buNone/>
            </a:pPr>
            <a:r>
              <a:rPr lang="en-US" sz="1400" dirty="0" smtClean="0"/>
              <a:t>I dreamed I stood in a studio,</a:t>
            </a:r>
            <a:br>
              <a:rPr lang="en-US" sz="1400" dirty="0" smtClean="0"/>
            </a:br>
            <a:r>
              <a:rPr lang="en-US" sz="1400" dirty="0" smtClean="0"/>
              <a:t>And watched two sculptors there.</a:t>
            </a:r>
            <a:br>
              <a:rPr lang="en-US" sz="1400" dirty="0" smtClean="0"/>
            </a:br>
            <a:r>
              <a:rPr lang="en-US" sz="1400" dirty="0" smtClean="0"/>
              <a:t>The clay they used was a child’s mind,</a:t>
            </a:r>
            <a:br>
              <a:rPr lang="en-US" sz="1400" dirty="0" smtClean="0"/>
            </a:br>
            <a:r>
              <a:rPr lang="en-US" sz="1400" dirty="0" smtClean="0"/>
              <a:t>And they fashioned it with care.</a:t>
            </a:r>
          </a:p>
          <a:p>
            <a:pPr>
              <a:buNone/>
            </a:pPr>
            <a:r>
              <a:rPr lang="en-US" sz="1400" dirty="0" smtClean="0"/>
              <a:t>One was a teacher; the tools used,</a:t>
            </a:r>
            <a:br>
              <a:rPr lang="en-US" sz="1400" dirty="0" smtClean="0"/>
            </a:br>
            <a:r>
              <a:rPr lang="en-US" sz="1400" dirty="0" smtClean="0"/>
              <a:t>Were books and music and art.</a:t>
            </a:r>
            <a:br>
              <a:rPr lang="en-US" sz="1400" dirty="0" smtClean="0"/>
            </a:br>
            <a:r>
              <a:rPr lang="en-US" sz="1400" dirty="0" smtClean="0"/>
              <a:t>One, a parent with guiding hands,</a:t>
            </a:r>
            <a:br>
              <a:rPr lang="en-US" sz="1400" dirty="0" smtClean="0"/>
            </a:br>
            <a:r>
              <a:rPr lang="en-US" sz="1400" dirty="0" smtClean="0"/>
              <a:t>A gentle and loving heart.</a:t>
            </a:r>
          </a:p>
          <a:p>
            <a:pPr>
              <a:buNone/>
            </a:pPr>
            <a:r>
              <a:rPr lang="en-US" sz="1400" dirty="0" smtClean="0"/>
              <a:t>Day after day the teacher toiled,</a:t>
            </a:r>
            <a:br>
              <a:rPr lang="en-US" sz="1400" dirty="0" smtClean="0"/>
            </a:br>
            <a:r>
              <a:rPr lang="en-US" sz="1400" dirty="0" smtClean="0"/>
              <a:t>With a touch both deft and skilled.</a:t>
            </a:r>
            <a:br>
              <a:rPr lang="en-US" sz="1400" dirty="0" smtClean="0"/>
            </a:br>
            <a:r>
              <a:rPr lang="en-US" sz="1400" dirty="0" smtClean="0"/>
              <a:t>The parent labored side by side,</a:t>
            </a:r>
            <a:br>
              <a:rPr lang="en-US" sz="1400" dirty="0" smtClean="0"/>
            </a:br>
            <a:r>
              <a:rPr lang="en-US" sz="1400" dirty="0" smtClean="0"/>
              <a:t>And all the values filled.</a:t>
            </a:r>
          </a:p>
          <a:p>
            <a:pPr>
              <a:buNone/>
            </a:pPr>
            <a:r>
              <a:rPr lang="en-US" sz="1400" dirty="0" smtClean="0"/>
              <a:t>And when at last their task was done,</a:t>
            </a:r>
            <a:br>
              <a:rPr lang="en-US" sz="1400" dirty="0" smtClean="0"/>
            </a:br>
            <a:r>
              <a:rPr lang="en-US" sz="1400" dirty="0" smtClean="0"/>
              <a:t>They looked at what they’d wrought.</a:t>
            </a:r>
            <a:br>
              <a:rPr lang="en-US" sz="1400" dirty="0" smtClean="0"/>
            </a:br>
            <a:r>
              <a:rPr lang="en-US" sz="1400" dirty="0" smtClean="0"/>
              <a:t>The beautiful shape of the precious child,</a:t>
            </a:r>
            <a:br>
              <a:rPr lang="en-US" sz="1400" dirty="0" smtClean="0"/>
            </a:br>
            <a:r>
              <a:rPr lang="en-US" sz="1400" dirty="0" smtClean="0"/>
              <a:t>Could neither be sold nor bought</a:t>
            </a:r>
          </a:p>
          <a:p>
            <a:pPr>
              <a:buNone/>
            </a:pPr>
            <a:r>
              <a:rPr lang="en-US" sz="1400" dirty="0" smtClean="0"/>
              <a:t>And each agreed it would have failed,</a:t>
            </a:r>
            <a:br>
              <a:rPr lang="en-US" sz="1400" dirty="0" smtClean="0"/>
            </a:br>
            <a:r>
              <a:rPr lang="en-US" sz="1400" dirty="0" smtClean="0"/>
              <a:t>If one had worked alone.</a:t>
            </a:r>
            <a:br>
              <a:rPr lang="en-US" sz="1400" dirty="0" smtClean="0"/>
            </a:br>
            <a:r>
              <a:rPr lang="en-US" sz="1400" dirty="0" smtClean="0"/>
              <a:t>For behind the parent stood the school,</a:t>
            </a:r>
            <a:br>
              <a:rPr lang="en-US" sz="1400" dirty="0" smtClean="0"/>
            </a:br>
            <a:r>
              <a:rPr lang="en-US" sz="1400" dirty="0" smtClean="0"/>
              <a:t>And behind the teacher, home.</a:t>
            </a:r>
          </a:p>
        </p:txBody>
      </p:sp>
      <p:pic>
        <p:nvPicPr>
          <p:cNvPr id="2053" name="Picture 5" descr="C:\Users\bermudahill\AppData\Local\Microsoft\Windows\Temporary Internet Files\Content.IE5\V4ZUTM2U\MP900216054[1].jpg"/>
          <p:cNvPicPr>
            <a:picLocks noChangeAspect="1" noChangeArrowheads="1"/>
          </p:cNvPicPr>
          <p:nvPr/>
        </p:nvPicPr>
        <p:blipFill>
          <a:blip r:embed="rId3" cstate="print"/>
          <a:srcRect/>
          <a:stretch>
            <a:fillRect/>
          </a:stretch>
        </p:blipFill>
        <p:spPr bwMode="auto">
          <a:xfrm>
            <a:off x="6009666" y="2504209"/>
            <a:ext cx="2573224" cy="295101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Communication</a:t>
            </a:r>
            <a:br>
              <a:rPr lang="en-US" dirty="0" smtClean="0"/>
            </a:br>
            <a:endParaRPr lang="en-US" dirty="0"/>
          </a:p>
        </p:txBody>
      </p:sp>
      <p:sp>
        <p:nvSpPr>
          <p:cNvPr id="3" name="Content Placeholder 2"/>
          <p:cNvSpPr>
            <a:spLocks noGrp="1"/>
          </p:cNvSpPr>
          <p:nvPr>
            <p:ph idx="1"/>
          </p:nvPr>
        </p:nvSpPr>
        <p:spPr>
          <a:xfrm>
            <a:off x="455613" y="1070264"/>
            <a:ext cx="8226425" cy="5055899"/>
          </a:xfrm>
        </p:spPr>
        <p:txBody>
          <a:bodyPr/>
          <a:lstStyle/>
          <a:p>
            <a:pPr>
              <a:buNone/>
            </a:pPr>
            <a:r>
              <a:rPr lang="en-US" i="1" u="sng" dirty="0" smtClean="0"/>
              <a:t>              </a:t>
            </a:r>
            <a:endParaRPr lang="en-US" dirty="0" smtClean="0"/>
          </a:p>
          <a:p>
            <a:endParaRPr lang="en-US" sz="2000" dirty="0" smtClean="0"/>
          </a:p>
          <a:p>
            <a:r>
              <a:rPr lang="en-US" sz="2000" dirty="0" smtClean="0"/>
              <a:t>Please check your email for notices</a:t>
            </a:r>
          </a:p>
          <a:p>
            <a:r>
              <a:rPr lang="en-US" sz="2000" dirty="0" smtClean="0"/>
              <a:t>WebPages</a:t>
            </a:r>
          </a:p>
          <a:p>
            <a:r>
              <a:rPr lang="en-US" sz="2000" dirty="0" smtClean="0"/>
              <a:t>Weekly Highlights – an email will be sent to you when they are updated</a:t>
            </a:r>
          </a:p>
          <a:p>
            <a:r>
              <a:rPr lang="en-US" sz="2000" dirty="0" smtClean="0"/>
              <a:t>Email address – Please email any one or all of us with questions and concerns.</a:t>
            </a:r>
          </a:p>
          <a:p>
            <a:r>
              <a:rPr lang="en-US" sz="2000" dirty="0" smtClean="0"/>
              <a:t>Friday folders –Weekly notices, tests, work, behavior and work completion</a:t>
            </a:r>
          </a:p>
        </p:txBody>
      </p:sp>
      <p:pic>
        <p:nvPicPr>
          <p:cNvPr id="2052" name="Picture 4" descr="C:\Users\bermudahill\AppData\Local\Microsoft\Windows\Temporary Internet Files\Content.IE5\QBLN7YRC\MC900358947[1].wmf"/>
          <p:cNvPicPr>
            <a:picLocks noChangeAspect="1" noChangeArrowheads="1"/>
          </p:cNvPicPr>
          <p:nvPr/>
        </p:nvPicPr>
        <p:blipFill>
          <a:blip r:embed="rId2" cstate="print"/>
          <a:srcRect/>
          <a:stretch>
            <a:fillRect/>
          </a:stretch>
        </p:blipFill>
        <p:spPr bwMode="auto">
          <a:xfrm>
            <a:off x="6785721" y="373615"/>
            <a:ext cx="1827886" cy="1829714"/>
          </a:xfrm>
          <a:prstGeom prst="rect">
            <a:avLst/>
          </a:prstGeom>
          <a:noFill/>
        </p:spPr>
      </p:pic>
      <p:pic>
        <p:nvPicPr>
          <p:cNvPr id="3076" name="Picture 4" descr="C:\Users\bermudahill\AppData\Local\Microsoft\Windows\Temporary Internet Files\Content.IE5\LS70TSCS\MC900059600[1].wmf"/>
          <p:cNvPicPr>
            <a:picLocks noChangeAspect="1" noChangeArrowheads="1"/>
          </p:cNvPicPr>
          <p:nvPr/>
        </p:nvPicPr>
        <p:blipFill>
          <a:blip r:embed="rId3" cstate="print"/>
          <a:srcRect/>
          <a:stretch>
            <a:fillRect/>
          </a:stretch>
        </p:blipFill>
        <p:spPr bwMode="auto">
          <a:xfrm>
            <a:off x="6448704" y="4520423"/>
            <a:ext cx="1833372" cy="1966874"/>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Led Parent Conferences</a:t>
            </a:r>
            <a:endParaRPr lang="en-US" dirty="0"/>
          </a:p>
        </p:txBody>
      </p:sp>
      <p:sp>
        <p:nvSpPr>
          <p:cNvPr id="5" name="Content Placeholder 4"/>
          <p:cNvSpPr>
            <a:spLocks noGrp="1"/>
          </p:cNvSpPr>
          <p:nvPr>
            <p:ph idx="1"/>
          </p:nvPr>
        </p:nvSpPr>
        <p:spPr/>
        <p:txBody>
          <a:bodyPr/>
          <a:lstStyle/>
          <a:p>
            <a:pPr>
              <a:buNone/>
            </a:pPr>
            <a:r>
              <a:rPr lang="en-US" sz="1800" dirty="0" smtClean="0"/>
              <a:t> </a:t>
            </a:r>
            <a:r>
              <a:rPr lang="en-US" sz="1800" b="1" dirty="0" smtClean="0"/>
              <a:t>Parent Conferences - November</a:t>
            </a:r>
          </a:p>
          <a:p>
            <a:pPr>
              <a:buNone/>
            </a:pPr>
            <a:r>
              <a:rPr lang="en-US" sz="1800" dirty="0" smtClean="0"/>
              <a:t> </a:t>
            </a:r>
          </a:p>
          <a:p>
            <a:r>
              <a:rPr lang="en-US" sz="1800" dirty="0" smtClean="0"/>
              <a:t>Students will share work samples from their portfolio with you and discuss their progress and goals.</a:t>
            </a:r>
          </a:p>
          <a:p>
            <a:pPr>
              <a:buNone/>
            </a:pPr>
            <a:r>
              <a:rPr lang="en-US" sz="1800" b="1" dirty="0" smtClean="0"/>
              <a:t> </a:t>
            </a:r>
            <a:endParaRPr lang="en-US" sz="1800" dirty="0" smtClean="0"/>
          </a:p>
          <a:p>
            <a:r>
              <a:rPr lang="en-US" sz="1800" b="1" dirty="0" smtClean="0"/>
              <a:t>Students</a:t>
            </a:r>
            <a:endParaRPr lang="en-US" sz="1800" dirty="0" smtClean="0"/>
          </a:p>
          <a:p>
            <a:r>
              <a:rPr lang="en-US" sz="1800" dirty="0" smtClean="0"/>
              <a:t>Accountability for their own learning</a:t>
            </a:r>
          </a:p>
          <a:p>
            <a:r>
              <a:rPr lang="en-US" sz="1800" dirty="0" smtClean="0"/>
              <a:t>Learn to evaluate their own progress </a:t>
            </a:r>
          </a:p>
          <a:p>
            <a:r>
              <a:rPr lang="en-US" sz="1800" dirty="0" smtClean="0"/>
              <a:t>Gain greater commitment to schoolwork and learning</a:t>
            </a:r>
          </a:p>
          <a:p>
            <a:r>
              <a:rPr lang="en-US" sz="1800" dirty="0" smtClean="0"/>
              <a:t>Builds self confidence and self esteem</a:t>
            </a:r>
          </a:p>
          <a:p>
            <a:r>
              <a:rPr lang="en-US" sz="1800" dirty="0" smtClean="0"/>
              <a:t>Encourages student/parent communication</a:t>
            </a:r>
          </a:p>
          <a:p>
            <a:r>
              <a:rPr lang="en-US" sz="1800" dirty="0" smtClean="0"/>
              <a:t>Places responsibility on the student as well as the parent</a:t>
            </a:r>
          </a:p>
          <a:p>
            <a:r>
              <a:rPr lang="en-US" sz="1800" dirty="0" smtClean="0"/>
              <a:t>Allows student to become actively involved</a:t>
            </a:r>
          </a:p>
        </p:txBody>
      </p:sp>
      <p:pic>
        <p:nvPicPr>
          <p:cNvPr id="1028" name="Picture 4" descr="C:\Users\bermudahill\AppData\Local\Microsoft\Windows\Temporary Internet Files\Content.IE5\HAIKQ3QX\MC900251265[1].wmf"/>
          <p:cNvPicPr>
            <a:picLocks noChangeAspect="1" noChangeArrowheads="1"/>
          </p:cNvPicPr>
          <p:nvPr/>
        </p:nvPicPr>
        <p:blipFill>
          <a:blip r:embed="rId2" cstate="print"/>
          <a:srcRect/>
          <a:stretch>
            <a:fillRect/>
          </a:stretch>
        </p:blipFill>
        <p:spPr bwMode="auto">
          <a:xfrm>
            <a:off x="6835143" y="2858291"/>
            <a:ext cx="1490568" cy="1466574"/>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Homework</a:t>
            </a:r>
            <a:endParaRPr lang="en-US" dirty="0"/>
          </a:p>
        </p:txBody>
      </p:sp>
      <p:sp>
        <p:nvSpPr>
          <p:cNvPr id="3" name="Content Placeholder 2"/>
          <p:cNvSpPr>
            <a:spLocks noGrp="1"/>
          </p:cNvSpPr>
          <p:nvPr>
            <p:ph idx="1"/>
          </p:nvPr>
        </p:nvSpPr>
        <p:spPr/>
        <p:txBody>
          <a:bodyPr/>
          <a:lstStyle/>
          <a:p>
            <a:pPr>
              <a:buNone/>
            </a:pPr>
            <a:r>
              <a:rPr lang="en-US" sz="1600" b="1" u="sng" dirty="0" smtClean="0"/>
              <a:t>Homework</a:t>
            </a:r>
          </a:p>
          <a:p>
            <a:pPr>
              <a:buNone/>
            </a:pPr>
            <a:r>
              <a:rPr lang="en-US" sz="1600" dirty="0" smtClean="0"/>
              <a:t> Homework is assigned Monday – Thursday</a:t>
            </a:r>
          </a:p>
          <a:p>
            <a:pPr>
              <a:buNone/>
            </a:pPr>
            <a:r>
              <a:rPr lang="en-US" sz="1600" dirty="0" smtClean="0"/>
              <a:t>Homework can be found on</a:t>
            </a:r>
            <a:r>
              <a:rPr lang="en-US" sz="1600" dirty="0" smtClean="0"/>
              <a:t> </a:t>
            </a:r>
            <a:r>
              <a:rPr lang="en-US" sz="1600" dirty="0" smtClean="0"/>
              <a:t>Mrs. </a:t>
            </a:r>
            <a:r>
              <a:rPr lang="en-US" sz="1600" dirty="0" err="1" smtClean="0"/>
              <a:t>Melanese’s</a:t>
            </a:r>
            <a:r>
              <a:rPr lang="en-US" sz="1600" dirty="0" smtClean="0"/>
              <a:t> </a:t>
            </a:r>
            <a:r>
              <a:rPr lang="en-US" sz="1600" dirty="0" smtClean="0"/>
              <a:t>Webpage</a:t>
            </a:r>
          </a:p>
          <a:p>
            <a:pPr>
              <a:buNone/>
            </a:pPr>
            <a:r>
              <a:rPr lang="en-US" b="1" dirty="0" smtClean="0"/>
              <a:t> </a:t>
            </a:r>
            <a:endParaRPr lang="en-US" dirty="0" smtClean="0"/>
          </a:p>
          <a:p>
            <a:pPr>
              <a:buNone/>
            </a:pPr>
            <a:r>
              <a:rPr lang="en-US" sz="1200" b="1" dirty="0" smtClean="0"/>
              <a:t>Formula </a:t>
            </a:r>
            <a:endParaRPr lang="en-US" sz="1200" dirty="0" smtClean="0"/>
          </a:p>
          <a:p>
            <a:pPr>
              <a:buNone/>
            </a:pPr>
            <a:r>
              <a:rPr lang="en-US" sz="2000" i="1" dirty="0" smtClean="0">
                <a:solidFill>
                  <a:srgbClr val="FF0000"/>
                </a:solidFill>
              </a:rPr>
              <a:t>4</a:t>
            </a:r>
            <a:r>
              <a:rPr lang="en-US" sz="2000" i="1" dirty="0" smtClean="0">
                <a:solidFill>
                  <a:srgbClr val="FF0000"/>
                </a:solidFill>
              </a:rPr>
              <a:t>0 minutes language arts, reading, spelling, research</a:t>
            </a:r>
            <a:endParaRPr lang="en-US" sz="2000" dirty="0" smtClean="0">
              <a:solidFill>
                <a:srgbClr val="FF0000"/>
              </a:solidFill>
            </a:endParaRPr>
          </a:p>
          <a:p>
            <a:pPr>
              <a:buNone/>
            </a:pPr>
            <a:r>
              <a:rPr lang="en-US" sz="2000" i="1" dirty="0" smtClean="0">
                <a:solidFill>
                  <a:srgbClr val="FF0000"/>
                </a:solidFill>
              </a:rPr>
              <a:t>2</a:t>
            </a:r>
            <a:r>
              <a:rPr lang="en-US" sz="2000" i="1" dirty="0" smtClean="0">
                <a:solidFill>
                  <a:srgbClr val="FF0000"/>
                </a:solidFill>
              </a:rPr>
              <a:t>0 </a:t>
            </a:r>
            <a:r>
              <a:rPr lang="en-US" sz="2000" i="1" dirty="0" smtClean="0">
                <a:solidFill>
                  <a:srgbClr val="FF0000"/>
                </a:solidFill>
              </a:rPr>
              <a:t>minutes </a:t>
            </a:r>
            <a:r>
              <a:rPr lang="en-US" sz="2000" i="1" dirty="0" smtClean="0">
                <a:solidFill>
                  <a:srgbClr val="FF0000"/>
                </a:solidFill>
              </a:rPr>
              <a:t>math</a:t>
            </a:r>
            <a:endParaRPr lang="en-US" sz="2000" dirty="0" smtClean="0">
              <a:solidFill>
                <a:srgbClr val="FF0000"/>
              </a:solidFill>
            </a:endParaRPr>
          </a:p>
        </p:txBody>
      </p:sp>
      <p:pic>
        <p:nvPicPr>
          <p:cNvPr id="1027" name="Picture 3" descr="C:\Users\bermudahill\AppData\Local\Microsoft\Windows\Temporary Internet Files\Content.IE5\R6NV36FX\MC900231998[1].wmf"/>
          <p:cNvPicPr>
            <a:picLocks noChangeAspect="1" noChangeArrowheads="1"/>
          </p:cNvPicPr>
          <p:nvPr/>
        </p:nvPicPr>
        <p:blipFill>
          <a:blip r:embed="rId2" cstate="print"/>
          <a:srcRect/>
          <a:stretch>
            <a:fillRect/>
          </a:stretch>
        </p:blipFill>
        <p:spPr bwMode="auto">
          <a:xfrm>
            <a:off x="5620418" y="1302875"/>
            <a:ext cx="1685453" cy="1883121"/>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Fine </a:t>
            </a:r>
            <a:r>
              <a:rPr lang="en-US" dirty="0" smtClean="0"/>
              <a:t>Arts</a:t>
            </a:r>
            <a:endParaRPr lang="en-US" dirty="0"/>
          </a:p>
        </p:txBody>
      </p:sp>
      <p:sp>
        <p:nvSpPr>
          <p:cNvPr id="5" name="Content Placeholder 4"/>
          <p:cNvSpPr>
            <a:spLocks noGrp="1"/>
          </p:cNvSpPr>
          <p:nvPr>
            <p:ph idx="1"/>
          </p:nvPr>
        </p:nvSpPr>
        <p:spPr/>
        <p:txBody>
          <a:bodyPr/>
          <a:lstStyle/>
          <a:p>
            <a:pPr algn="ctr">
              <a:buNone/>
            </a:pPr>
            <a:r>
              <a:rPr lang="en-US" dirty="0" smtClean="0"/>
              <a:t>  </a:t>
            </a:r>
            <a:r>
              <a:rPr lang="en-US" sz="1600" dirty="0" smtClean="0"/>
              <a:t>Music–</a:t>
            </a:r>
            <a:r>
              <a:rPr lang="en-US" sz="1600" dirty="0" smtClean="0"/>
              <a:t> </a:t>
            </a:r>
            <a:r>
              <a:rPr lang="en-US" sz="1600" dirty="0" smtClean="0"/>
              <a:t>Monday</a:t>
            </a:r>
            <a:r>
              <a:rPr lang="en-US" sz="1600" dirty="0" smtClean="0"/>
              <a:t> 12:</a:t>
            </a:r>
            <a:r>
              <a:rPr lang="en-US" sz="1600" dirty="0" smtClean="0"/>
              <a:t>30</a:t>
            </a:r>
            <a:r>
              <a:rPr lang="en-US" sz="1600" dirty="0" smtClean="0"/>
              <a:t> </a:t>
            </a:r>
            <a:r>
              <a:rPr lang="en-US" sz="1600" dirty="0" smtClean="0"/>
              <a:t>–</a:t>
            </a:r>
            <a:r>
              <a:rPr lang="en-US" sz="1600" dirty="0" smtClean="0"/>
              <a:t> </a:t>
            </a:r>
            <a:r>
              <a:rPr lang="en-US" sz="1600" dirty="0" smtClean="0"/>
              <a:t>1</a:t>
            </a:r>
            <a:r>
              <a:rPr lang="en-US" sz="1600" dirty="0" smtClean="0"/>
              <a:t>:</a:t>
            </a:r>
            <a:r>
              <a:rPr lang="en-US" sz="1600" dirty="0" smtClean="0"/>
              <a:t>00</a:t>
            </a:r>
            <a:endParaRPr lang="en-US" sz="1600" dirty="0" smtClean="0"/>
          </a:p>
          <a:p>
            <a:pPr algn="ctr">
              <a:buNone/>
            </a:pPr>
            <a:r>
              <a:rPr lang="en-US" sz="1400" dirty="0" smtClean="0"/>
              <a:t>3</a:t>
            </a:r>
            <a:r>
              <a:rPr lang="en-US" sz="1400" dirty="0" smtClean="0"/>
              <a:t> </a:t>
            </a:r>
            <a:r>
              <a:rPr lang="en-US" sz="1400" dirty="0" smtClean="0"/>
              <a:t>School </a:t>
            </a:r>
            <a:r>
              <a:rPr lang="en-US" sz="1400" dirty="0" smtClean="0"/>
              <a:t>Assemblies</a:t>
            </a:r>
          </a:p>
          <a:p>
            <a:pPr algn="ctr">
              <a:buNone/>
            </a:pPr>
            <a:r>
              <a:rPr lang="en-US" sz="1400" dirty="0" smtClean="0"/>
              <a:t>Kick Off to Stand Up to Bullying Week – </a:t>
            </a:r>
            <a:r>
              <a:rPr lang="en-US" sz="1400" dirty="0" smtClean="0">
                <a:solidFill>
                  <a:srgbClr val="7030A0"/>
                </a:solidFill>
              </a:rPr>
              <a:t>September</a:t>
            </a:r>
            <a:r>
              <a:rPr lang="en-US" sz="1400" dirty="0" smtClean="0">
                <a:solidFill>
                  <a:srgbClr val="7030A0"/>
                </a:solidFill>
              </a:rPr>
              <a:t> </a:t>
            </a:r>
            <a:r>
              <a:rPr lang="en-US" sz="1400" dirty="0" smtClean="0">
                <a:solidFill>
                  <a:srgbClr val="7030A0"/>
                </a:solidFill>
              </a:rPr>
              <a:t>19</a:t>
            </a:r>
            <a:endParaRPr lang="en-US" sz="1400" dirty="0" smtClean="0">
              <a:solidFill>
                <a:srgbClr val="7030A0"/>
              </a:solidFill>
            </a:endParaRPr>
          </a:p>
          <a:p>
            <a:pPr algn="ctr">
              <a:buNone/>
            </a:pPr>
            <a:endParaRPr lang="en-US" sz="1400" dirty="0" smtClean="0">
              <a:solidFill>
                <a:srgbClr val="7030A0"/>
              </a:solidFill>
            </a:endParaRPr>
          </a:p>
          <a:p>
            <a:pPr algn="ctr">
              <a:buNone/>
            </a:pPr>
            <a:endParaRPr lang="en-US" sz="1400" dirty="0" smtClean="0"/>
          </a:p>
          <a:p>
            <a:pPr>
              <a:buNone/>
            </a:pPr>
            <a:r>
              <a:rPr lang="en-US" sz="1400" dirty="0" smtClean="0"/>
              <a:t>Mrs.</a:t>
            </a:r>
            <a:r>
              <a:rPr lang="en-US" sz="1400" dirty="0" smtClean="0"/>
              <a:t> </a:t>
            </a:r>
            <a:r>
              <a:rPr lang="en-US" sz="1400" dirty="0" err="1" smtClean="0"/>
              <a:t>Morone’s</a:t>
            </a:r>
            <a:r>
              <a:rPr lang="en-US" sz="1400" dirty="0" smtClean="0"/>
              <a:t> </a:t>
            </a:r>
            <a:r>
              <a:rPr lang="en-US" sz="1400" dirty="0" smtClean="0"/>
              <a:t>Drama Presentation – November </a:t>
            </a:r>
          </a:p>
          <a:p>
            <a:pPr>
              <a:buNone/>
            </a:pPr>
            <a:endParaRPr lang="en-US" sz="1400" dirty="0" smtClean="0"/>
          </a:p>
          <a:p>
            <a:pPr>
              <a:buNone/>
            </a:pPr>
            <a:r>
              <a:rPr lang="en-US" sz="1400" dirty="0" smtClean="0"/>
              <a:t>Art </a:t>
            </a:r>
            <a:r>
              <a:rPr lang="en-US" sz="1400" dirty="0" smtClean="0"/>
              <a:t>– Mrs. Morone Art Teacher – Once a month</a:t>
            </a:r>
          </a:p>
          <a:p>
            <a:pPr>
              <a:buNone/>
            </a:pPr>
            <a:endParaRPr lang="en-US" sz="1400" dirty="0" smtClean="0"/>
          </a:p>
          <a:p>
            <a:pPr>
              <a:buNone/>
            </a:pPr>
            <a:endParaRPr lang="en-US" sz="1400" dirty="0" smtClean="0"/>
          </a:p>
          <a:p>
            <a:pPr>
              <a:buNone/>
            </a:pPr>
            <a:endParaRPr lang="en-US" dirty="0"/>
          </a:p>
        </p:txBody>
      </p:sp>
      <p:pic>
        <p:nvPicPr>
          <p:cNvPr id="2052" name="Picture 4" descr="C:\Users\bermudahill\AppData\Local\Microsoft\Windows\Temporary Internet Files\Content.IE5\ME4OPIRM\MC900343199[1].wmf"/>
          <p:cNvPicPr>
            <a:picLocks noChangeAspect="1" noChangeArrowheads="1"/>
          </p:cNvPicPr>
          <p:nvPr/>
        </p:nvPicPr>
        <p:blipFill>
          <a:blip r:embed="rId2" cstate="print"/>
          <a:srcRect/>
          <a:stretch>
            <a:fillRect/>
          </a:stretch>
        </p:blipFill>
        <p:spPr bwMode="auto">
          <a:xfrm>
            <a:off x="973855" y="5437125"/>
            <a:ext cx="744890" cy="626898"/>
          </a:xfrm>
          <a:prstGeom prst="rect">
            <a:avLst/>
          </a:prstGeom>
          <a:noFill/>
        </p:spPr>
      </p:pic>
      <p:pic>
        <p:nvPicPr>
          <p:cNvPr id="2056" name="Picture 8" descr="C:\Users\bermudahill\AppData\Local\Microsoft\Windows\Temporary Internet Files\Content.IE5\ME4OPIRM\MC900441491[1].png"/>
          <p:cNvPicPr>
            <a:picLocks noChangeAspect="1" noChangeArrowheads="1"/>
          </p:cNvPicPr>
          <p:nvPr/>
        </p:nvPicPr>
        <p:blipFill>
          <a:blip r:embed="rId3" cstate="print"/>
          <a:srcRect/>
          <a:stretch>
            <a:fillRect/>
          </a:stretch>
        </p:blipFill>
        <p:spPr bwMode="auto">
          <a:xfrm>
            <a:off x="6835023" y="1527835"/>
            <a:ext cx="1194841" cy="1194841"/>
          </a:xfrm>
          <a:prstGeom prst="rect">
            <a:avLst/>
          </a:prstGeom>
          <a:noFill/>
        </p:spPr>
      </p:pic>
      <p:pic>
        <p:nvPicPr>
          <p:cNvPr id="2057" name="Picture 9" descr="C:\Users\bermudahill\AppData\Local\Microsoft\Windows\Temporary Internet Files\Content.IE5\K1NMPYPA\MC900412400[1].wmf"/>
          <p:cNvPicPr>
            <a:picLocks noChangeAspect="1" noChangeArrowheads="1"/>
          </p:cNvPicPr>
          <p:nvPr/>
        </p:nvPicPr>
        <p:blipFill>
          <a:blip r:embed="rId4" cstate="print"/>
          <a:srcRect/>
          <a:stretch>
            <a:fillRect/>
          </a:stretch>
        </p:blipFill>
        <p:spPr bwMode="auto">
          <a:xfrm>
            <a:off x="1322082" y="1416128"/>
            <a:ext cx="999654" cy="1099242"/>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1890584"/>
          </a:xfrm>
        </p:spPr>
        <p:txBody>
          <a:bodyPr/>
          <a:lstStyle/>
          <a:p>
            <a:pPr algn="ctr"/>
            <a:r>
              <a:rPr lang="en-US" dirty="0" smtClean="0"/>
              <a:t>Research Projects</a:t>
            </a:r>
            <a:br>
              <a:rPr lang="en-US" dirty="0" smtClean="0"/>
            </a:br>
            <a:r>
              <a:rPr lang="en-US" dirty="0" smtClean="0">
                <a:latin typeface="AR CHRISTY" pitchFamily="2" charset="0"/>
              </a:rPr>
              <a:t>Minimal help from parents</a:t>
            </a:r>
            <a:r>
              <a:rPr lang="en-US" dirty="0" smtClean="0"/>
              <a:t/>
            </a:r>
            <a:br>
              <a:rPr lang="en-US" dirty="0" smtClean="0"/>
            </a:br>
            <a:endParaRPr lang="en-US" dirty="0"/>
          </a:p>
        </p:txBody>
      </p:sp>
      <p:pic>
        <p:nvPicPr>
          <p:cNvPr id="4" name="Picture 2" descr="C:\Users\bermudahill\AppData\Local\Microsoft\Windows\Temporary Internet Files\Content.IE5\Y1SVOZSI\MM900336521[1].gif"/>
          <p:cNvPicPr>
            <a:picLocks noChangeAspect="1" noChangeArrowheads="1" noCrop="1"/>
          </p:cNvPicPr>
          <p:nvPr/>
        </p:nvPicPr>
        <p:blipFill>
          <a:blip r:embed="rId3" cstate="print"/>
          <a:srcRect/>
          <a:stretch>
            <a:fillRect/>
          </a:stretch>
        </p:blipFill>
        <p:spPr bwMode="auto">
          <a:xfrm>
            <a:off x="6828909" y="1518721"/>
            <a:ext cx="795209" cy="946025"/>
          </a:xfrm>
          <a:prstGeom prst="rect">
            <a:avLst/>
          </a:prstGeom>
          <a:noFill/>
        </p:spPr>
      </p:pic>
      <p:pic>
        <p:nvPicPr>
          <p:cNvPr id="5" name="Picture 3" descr="C:\Users\bermudahill\AppData\Local\Microsoft\Windows\Temporary Internet Files\Content.IE5\NS835O8M\MC900231660[1].wmf"/>
          <p:cNvPicPr>
            <a:picLocks noChangeAspect="1" noChangeArrowheads="1"/>
          </p:cNvPicPr>
          <p:nvPr/>
        </p:nvPicPr>
        <p:blipFill>
          <a:blip r:embed="rId4" cstate="print"/>
          <a:srcRect/>
          <a:stretch>
            <a:fillRect/>
          </a:stretch>
        </p:blipFill>
        <p:spPr bwMode="auto">
          <a:xfrm>
            <a:off x="6593693" y="3143003"/>
            <a:ext cx="2051725" cy="1378769"/>
          </a:xfrm>
          <a:prstGeom prst="rect">
            <a:avLst/>
          </a:prstGeom>
          <a:noFill/>
        </p:spPr>
      </p:pic>
      <p:pic>
        <p:nvPicPr>
          <p:cNvPr id="7" name="Picture 4" descr="C:\Users\bermudahill\AppData\Local\Microsoft\Windows\Temporary Internet Files\Content.IE5\NS835O8M\MC900149426[1].wmf"/>
          <p:cNvPicPr>
            <a:picLocks noChangeAspect="1" noChangeArrowheads="1"/>
          </p:cNvPicPr>
          <p:nvPr/>
        </p:nvPicPr>
        <p:blipFill>
          <a:blip r:embed="rId5" cstate="print"/>
          <a:srcRect/>
          <a:stretch>
            <a:fillRect/>
          </a:stretch>
        </p:blipFill>
        <p:spPr bwMode="auto">
          <a:xfrm>
            <a:off x="2186074" y="4349579"/>
            <a:ext cx="1595093" cy="2134932"/>
          </a:xfrm>
          <a:prstGeom prst="rect">
            <a:avLst/>
          </a:prstGeom>
          <a:noFill/>
        </p:spPr>
      </p:pic>
      <p:pic>
        <p:nvPicPr>
          <p:cNvPr id="9" name="Picture 5" descr="C:\Users\bermudahill\AppData\Local\Microsoft\Windows\Temporary Internet Files\Content.IE5\LG76JYAH\MC900151433[1].wmf"/>
          <p:cNvPicPr>
            <a:picLocks noChangeAspect="1" noChangeArrowheads="1"/>
          </p:cNvPicPr>
          <p:nvPr/>
        </p:nvPicPr>
        <p:blipFill>
          <a:blip r:embed="rId6" cstate="print"/>
          <a:srcRect/>
          <a:stretch>
            <a:fillRect/>
          </a:stretch>
        </p:blipFill>
        <p:spPr bwMode="auto">
          <a:xfrm>
            <a:off x="4899025" y="2951163"/>
            <a:ext cx="1298575" cy="1811337"/>
          </a:xfrm>
          <a:prstGeom prst="rect">
            <a:avLst/>
          </a:prstGeom>
          <a:noFill/>
        </p:spPr>
      </p:pic>
      <p:pic>
        <p:nvPicPr>
          <p:cNvPr id="1030" name="Picture 6" descr="C:\Users\bermudahill\AppData\Local\Microsoft\Windows\Temporary Internet Files\Content.IE5\Y1SVOZSI\MC900156825[1].wmf"/>
          <p:cNvPicPr>
            <a:picLocks noChangeAspect="1" noChangeArrowheads="1"/>
          </p:cNvPicPr>
          <p:nvPr/>
        </p:nvPicPr>
        <p:blipFill>
          <a:blip r:embed="rId7" cstate="print"/>
          <a:srcRect/>
          <a:stretch>
            <a:fillRect/>
          </a:stretch>
        </p:blipFill>
        <p:spPr bwMode="auto">
          <a:xfrm>
            <a:off x="6326659" y="4765001"/>
            <a:ext cx="1519881" cy="1613022"/>
          </a:xfrm>
          <a:prstGeom prst="rect">
            <a:avLst/>
          </a:prstGeom>
          <a:noFill/>
        </p:spPr>
      </p:pic>
      <p:sp>
        <p:nvSpPr>
          <p:cNvPr id="16" name="Content Placeholder 15"/>
          <p:cNvSpPr>
            <a:spLocks noGrp="1"/>
          </p:cNvSpPr>
          <p:nvPr>
            <p:ph idx="1"/>
          </p:nvPr>
        </p:nvSpPr>
        <p:spPr>
          <a:xfrm>
            <a:off x="455613" y="1383956"/>
            <a:ext cx="8379468" cy="5041558"/>
          </a:xfrm>
        </p:spPr>
        <p:txBody>
          <a:bodyPr/>
          <a:lstStyle/>
          <a:p>
            <a:pPr lvl="0">
              <a:buNone/>
            </a:pPr>
            <a:endParaRPr lang="en-US" sz="2000" dirty="0" smtClean="0"/>
          </a:p>
          <a:p>
            <a:pPr lvl="0">
              <a:buNone/>
            </a:pPr>
            <a:r>
              <a:rPr lang="en-US" sz="2000" dirty="0" smtClean="0"/>
              <a:t>Nature’s Fury (4</a:t>
            </a:r>
            <a:r>
              <a:rPr lang="en-US" sz="2000" baseline="30000" dirty="0" smtClean="0"/>
              <a:t>th</a:t>
            </a:r>
            <a:r>
              <a:rPr lang="en-US" sz="2000" dirty="0" smtClean="0"/>
              <a:t> and 5</a:t>
            </a:r>
            <a:r>
              <a:rPr lang="en-US" sz="2000" baseline="30000" dirty="0" smtClean="0"/>
              <a:t>th</a:t>
            </a:r>
            <a:r>
              <a:rPr lang="en-US" sz="2000" dirty="0" smtClean="0"/>
              <a:t>)</a:t>
            </a:r>
          </a:p>
          <a:p>
            <a:pPr lvl="0">
              <a:buNone/>
            </a:pPr>
            <a:r>
              <a:rPr lang="en-US" sz="2000" dirty="0" smtClean="0"/>
              <a:t>B</a:t>
            </a:r>
            <a:r>
              <a:rPr lang="en-US" sz="2000" dirty="0" smtClean="0"/>
              <a:t>iography (4</a:t>
            </a:r>
            <a:r>
              <a:rPr lang="en-US" sz="2000" baseline="30000" dirty="0" smtClean="0"/>
              <a:t>th</a:t>
            </a:r>
            <a:r>
              <a:rPr lang="en-US" sz="2000" dirty="0" smtClean="0"/>
              <a:t> and 5</a:t>
            </a:r>
            <a:r>
              <a:rPr lang="en-US" sz="2000" baseline="30000" dirty="0" smtClean="0"/>
              <a:t>th</a:t>
            </a:r>
            <a:r>
              <a:rPr lang="en-US" sz="2000" dirty="0" smtClean="0"/>
              <a:t>)</a:t>
            </a:r>
          </a:p>
          <a:p>
            <a:pPr lvl="0">
              <a:buNone/>
            </a:pPr>
            <a:r>
              <a:rPr lang="en-US" sz="2000" dirty="0" smtClean="0"/>
              <a:t>Colonialism (5</a:t>
            </a:r>
            <a:r>
              <a:rPr lang="en-US" sz="2000" baseline="30000" dirty="0" smtClean="0"/>
              <a:t>th</a:t>
            </a:r>
            <a:r>
              <a:rPr lang="en-US" sz="2000" dirty="0" smtClean="0"/>
              <a:t>)/Missions (4</a:t>
            </a:r>
            <a:r>
              <a:rPr lang="en-US" sz="2000" baseline="30000" dirty="0" smtClean="0"/>
              <a:t>th</a:t>
            </a:r>
            <a:r>
              <a:rPr lang="en-US" sz="2000" dirty="0" smtClean="0"/>
              <a:t>)</a:t>
            </a:r>
          </a:p>
          <a:p>
            <a:pPr lvl="0">
              <a:buNone/>
            </a:pPr>
            <a:r>
              <a:rPr lang="en-US" sz="2000" dirty="0" smtClean="0"/>
              <a:t>Presidents (5</a:t>
            </a:r>
            <a:r>
              <a:rPr lang="en-US" sz="2000" baseline="30000" dirty="0" smtClean="0"/>
              <a:t>th</a:t>
            </a:r>
            <a:r>
              <a:rPr lang="en-US" sz="2000" dirty="0" smtClean="0"/>
              <a:t>) Gold Rush (4</a:t>
            </a:r>
            <a:r>
              <a:rPr lang="en-US" sz="2000" baseline="30000" dirty="0" smtClean="0"/>
              <a:t>th</a:t>
            </a:r>
            <a:r>
              <a:rPr lang="en-US" sz="2000" dirty="0" smtClean="0"/>
              <a:t>)</a:t>
            </a:r>
          </a:p>
          <a:p>
            <a:pPr lvl="0">
              <a:buNone/>
            </a:pPr>
            <a:r>
              <a:rPr lang="en-US" sz="2000" dirty="0" smtClean="0"/>
              <a:t>State </a:t>
            </a:r>
            <a:r>
              <a:rPr lang="en-US" sz="2000" dirty="0" smtClean="0"/>
              <a:t>Reports/State </a:t>
            </a:r>
            <a:r>
              <a:rPr lang="en-US" sz="2000" dirty="0" smtClean="0"/>
              <a:t>Floats(5</a:t>
            </a:r>
            <a:r>
              <a:rPr lang="en-US" sz="2000" baseline="30000" dirty="0" smtClean="0"/>
              <a:t>th</a:t>
            </a:r>
            <a:r>
              <a:rPr lang="en-US" sz="2000" dirty="0" smtClean="0"/>
              <a:t>)</a:t>
            </a:r>
          </a:p>
          <a:p>
            <a:pPr lvl="0">
              <a:buNone/>
            </a:pPr>
            <a:r>
              <a:rPr lang="en-US" sz="2000" dirty="0" smtClean="0"/>
              <a:t>Science Fair (4</a:t>
            </a:r>
            <a:r>
              <a:rPr lang="en-US" sz="2000" baseline="30000" dirty="0" smtClean="0"/>
              <a:t>th</a:t>
            </a:r>
            <a:r>
              <a:rPr lang="en-US" sz="2000" dirty="0" smtClean="0"/>
              <a:t> and 5</a:t>
            </a:r>
            <a:r>
              <a:rPr lang="en-US" sz="2000" baseline="30000" dirty="0" smtClean="0"/>
              <a:t>th</a:t>
            </a:r>
            <a:r>
              <a:rPr lang="en-US" sz="2000" dirty="0" smtClean="0"/>
              <a:t>)</a:t>
            </a:r>
          </a:p>
          <a:p>
            <a:endParaRPr lang="en-US" dirty="0"/>
          </a:p>
        </p:txBody>
      </p:sp>
      <p:pic>
        <p:nvPicPr>
          <p:cNvPr id="1032" name="Picture 8" descr="C:\Users\bermudahill\AppData\Local\Microsoft\Windows\Temporary Internet Files\Content.IE5\HAIKQ3QX\MC900351955[1].wmf"/>
          <p:cNvPicPr>
            <a:picLocks noChangeAspect="1" noChangeArrowheads="1"/>
          </p:cNvPicPr>
          <p:nvPr/>
        </p:nvPicPr>
        <p:blipFill>
          <a:blip r:embed="rId8" cstate="print"/>
          <a:srcRect/>
          <a:stretch>
            <a:fillRect/>
          </a:stretch>
        </p:blipFill>
        <p:spPr bwMode="auto">
          <a:xfrm>
            <a:off x="3993548" y="4489450"/>
            <a:ext cx="860425" cy="179705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Very Special Year! </a:t>
            </a:r>
            <a:endParaRPr lang="en-US" dirty="0"/>
          </a:p>
        </p:txBody>
      </p:sp>
      <p:pic>
        <p:nvPicPr>
          <p:cNvPr id="4" name="Content Placeholder 3" descr="fifth grade.jpg"/>
          <p:cNvPicPr>
            <a:picLocks noGrp="1" noChangeAspect="1"/>
          </p:cNvPicPr>
          <p:nvPr>
            <p:ph idx="1"/>
          </p:nvPr>
        </p:nvPicPr>
        <p:blipFill>
          <a:blip r:embed="rId2" cstate="print"/>
          <a:stretch>
            <a:fillRect/>
          </a:stretch>
        </p:blipFill>
        <p:spPr>
          <a:xfrm>
            <a:off x="2855631" y="1476921"/>
            <a:ext cx="5474043" cy="4296655"/>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Promotion Day!</a:t>
            </a:r>
            <a:r>
              <a:rPr lang="en-US" dirty="0" smtClean="0"/>
              <a:t/>
            </a:r>
            <a:br>
              <a:rPr lang="en-US" dirty="0" smtClean="0"/>
            </a:br>
            <a:endParaRPr lang="en-US" dirty="0"/>
          </a:p>
        </p:txBody>
      </p:sp>
      <p:pic>
        <p:nvPicPr>
          <p:cNvPr id="4" name="Content Placeholder 3" descr="rsdgraduation06 026.jpg"/>
          <p:cNvPicPr>
            <a:picLocks noGrp="1" noChangeAspect="1"/>
          </p:cNvPicPr>
          <p:nvPr>
            <p:ph idx="1"/>
          </p:nvPr>
        </p:nvPicPr>
        <p:blipFill>
          <a:blip r:embed="rId2" cstate="print"/>
          <a:stretch>
            <a:fillRect/>
          </a:stretch>
        </p:blipFill>
        <p:spPr>
          <a:xfrm>
            <a:off x="1551517" y="1600200"/>
            <a:ext cx="6034617" cy="4525963"/>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 shirts</a:t>
            </a:r>
            <a:endParaRPr lang="en-US" dirty="0"/>
          </a:p>
        </p:txBody>
      </p:sp>
      <p:pic>
        <p:nvPicPr>
          <p:cNvPr id="4" name="Content Placeholder 3" descr="035.JPG"/>
          <p:cNvPicPr>
            <a:picLocks noGrp="1" noChangeAspect="1"/>
          </p:cNvPicPr>
          <p:nvPr>
            <p:ph idx="1"/>
          </p:nvPr>
        </p:nvPicPr>
        <p:blipFill>
          <a:blip r:embed="rId2" cstate="print"/>
          <a:stretch>
            <a:fillRect/>
          </a:stretch>
        </p:blipFill>
        <p:spPr>
          <a:xfrm>
            <a:off x="1551517" y="1600200"/>
            <a:ext cx="6034617" cy="4525963"/>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Pioneer Day</a:t>
            </a:r>
            <a:r>
              <a:rPr lang="en-US" dirty="0" smtClean="0"/>
              <a:t/>
            </a:r>
            <a:br>
              <a:rPr lang="en-US" dirty="0" smtClean="0"/>
            </a:br>
            <a:endParaRPr lang="en-US" dirty="0"/>
          </a:p>
        </p:txBody>
      </p:sp>
      <p:pic>
        <p:nvPicPr>
          <p:cNvPr id="6" name="Picture 5" descr="026.JPG"/>
          <p:cNvPicPr>
            <a:picLocks noChangeAspect="1"/>
          </p:cNvPicPr>
          <p:nvPr/>
        </p:nvPicPr>
        <p:blipFill>
          <a:blip r:embed="rId2" cstate="print"/>
          <a:stretch>
            <a:fillRect/>
          </a:stretch>
        </p:blipFill>
        <p:spPr>
          <a:xfrm>
            <a:off x="1533903" y="1667750"/>
            <a:ext cx="6121519" cy="406578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Cowboy Austel </a:t>
            </a:r>
            <a:endParaRPr lang="en-US" dirty="0"/>
          </a:p>
        </p:txBody>
      </p:sp>
      <p:pic>
        <p:nvPicPr>
          <p:cNvPr id="3" name="Picture 2" descr="065.JPG"/>
          <p:cNvPicPr>
            <a:picLocks noChangeAspect="1"/>
          </p:cNvPicPr>
          <p:nvPr/>
        </p:nvPicPr>
        <p:blipFill>
          <a:blip r:embed="rId2" cstate="print"/>
          <a:stretch>
            <a:fillRect/>
          </a:stretch>
        </p:blipFill>
        <p:spPr>
          <a:xfrm>
            <a:off x="1463512" y="2013739"/>
            <a:ext cx="6772678" cy="449827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p:txBody>
          <a:bodyPr/>
          <a:lstStyle/>
          <a:p>
            <a:r>
              <a:rPr lang="en-US" dirty="0" smtClean="0"/>
              <a:t/>
            </a:r>
            <a:br>
              <a:rPr lang="en-US" dirty="0" smtClean="0"/>
            </a:br>
            <a:endParaRPr lang="en-US" dirty="0"/>
          </a:p>
        </p:txBody>
      </p:sp>
      <p:sp>
        <p:nvSpPr>
          <p:cNvPr id="52229" name="Rectangle 5"/>
          <p:cNvSpPr>
            <a:spLocks noGrp="1" noChangeArrowheads="1"/>
          </p:cNvSpPr>
          <p:nvPr>
            <p:ph type="subTitle" idx="1"/>
          </p:nvPr>
        </p:nvSpPr>
        <p:spPr>
          <a:xfrm>
            <a:off x="455613" y="1091045"/>
            <a:ext cx="7940242" cy="4547755"/>
          </a:xfrm>
        </p:spPr>
        <p:txBody>
          <a:bodyPr/>
          <a:lstStyle/>
          <a:p>
            <a:pPr algn="ctr"/>
            <a:r>
              <a:rPr lang="en-US" sz="3600" dirty="0" smtClean="0">
                <a:latin typeface="Times New Roman" pitchFamily="18" charset="0"/>
                <a:cs typeface="Times New Roman" pitchFamily="18" charset="0"/>
              </a:rPr>
              <a:t>Philosophy</a:t>
            </a:r>
          </a:p>
          <a:p>
            <a:endParaRPr lang="en-US" dirty="0" smtClean="0">
              <a:latin typeface="DJ Jenn Pen" pitchFamily="2" charset="0"/>
            </a:endParaRPr>
          </a:p>
          <a:p>
            <a:r>
              <a:rPr lang="en-US" sz="2800" dirty="0" smtClean="0"/>
              <a:t>We believe in a holistic approach to teaching.  We have high expectations for teaching the standards, but we also balance the curriculum with activities to teach confidence, self esteem, and problem solving. We believe our</a:t>
            </a:r>
            <a:r>
              <a:rPr lang="en-US" sz="2800" dirty="0" smtClean="0"/>
              <a:t> fourth and fifth </a:t>
            </a:r>
            <a:r>
              <a:rPr lang="en-US" sz="2800" dirty="0" smtClean="0"/>
              <a:t>graders are leaders of the school and provide opportunities to learn leadership skills.</a:t>
            </a:r>
            <a:endParaRPr lang="en-US" sz="2800" dirty="0" smtClean="0">
              <a:latin typeface="DJ Jenn Pen" pitchFamily="2" charset="0"/>
            </a:endParaRPr>
          </a:p>
          <a:p>
            <a:endParaRPr lang="en-US" dirty="0"/>
          </a:p>
        </p:txBody>
      </p:sp>
      <p:pic>
        <p:nvPicPr>
          <p:cNvPr id="1027" name="Picture 3" descr="C:\Users\bermudahill\AppData\Local\Microsoft\Windows\Temporary Internet Files\Content.IE5\942AJPI8\MC900446314[1].wmf"/>
          <p:cNvPicPr>
            <a:picLocks noChangeAspect="1" noChangeArrowheads="1"/>
          </p:cNvPicPr>
          <p:nvPr/>
        </p:nvPicPr>
        <p:blipFill>
          <a:blip r:embed="rId2" cstate="print"/>
          <a:srcRect/>
          <a:stretch>
            <a:fillRect/>
          </a:stretch>
        </p:blipFill>
        <p:spPr bwMode="auto">
          <a:xfrm>
            <a:off x="1199963" y="355362"/>
            <a:ext cx="1799539" cy="1812341"/>
          </a:xfrm>
          <a:prstGeom prst="rect">
            <a:avLst/>
          </a:prstGeom>
          <a:noFill/>
        </p:spPr>
      </p:pic>
      <p:pic>
        <p:nvPicPr>
          <p:cNvPr id="1029" name="Picture 5" descr="C:\Users\bermudahill\AppData\Local\Microsoft\Windows\Temporary Internet Files\Content.IE5\V4ZUTM2U\MC900438205[1].wmf"/>
          <p:cNvPicPr>
            <a:picLocks noChangeAspect="1" noChangeArrowheads="1"/>
          </p:cNvPicPr>
          <p:nvPr/>
        </p:nvPicPr>
        <p:blipFill>
          <a:blip r:embed="rId3" cstate="print"/>
          <a:srcRect/>
          <a:stretch>
            <a:fillRect/>
          </a:stretch>
        </p:blipFill>
        <p:spPr bwMode="auto">
          <a:xfrm>
            <a:off x="5883099" y="460022"/>
            <a:ext cx="1825625" cy="18288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Biztown is the culmination of classroom-based economic curriculum where students leave their classrooms for a simulated real-world experience at JA's experiential learning lab. Through these unique opportunities, students apply their new skills in a fun, hands-on learning environment. JA BizTown is a kid-sized city within Junior Achievement.</a:t>
            </a:r>
          </a:p>
          <a:p>
            <a:endParaRPr lang="en-US" dirty="0" smtClean="0"/>
          </a:p>
          <a:p>
            <a:r>
              <a:rPr lang="en-US" dirty="0" smtClean="0"/>
              <a:t>For Information Google “</a:t>
            </a:r>
            <a:r>
              <a:rPr lang="en-US" dirty="0" err="1" smtClean="0"/>
              <a:t>Biztown</a:t>
            </a:r>
            <a:r>
              <a:rPr lang="en-US" dirty="0" smtClean="0"/>
              <a:t>”</a:t>
            </a:r>
            <a:endParaRPr lang="en-US" dirty="0" smtClean="0"/>
          </a:p>
        </p:txBody>
      </p:sp>
      <p:pic>
        <p:nvPicPr>
          <p:cNvPr id="4" name="Picture 3" descr="logo_biztown.gif"/>
          <p:cNvPicPr>
            <a:picLocks noChangeAspect="1"/>
          </p:cNvPicPr>
          <p:nvPr/>
        </p:nvPicPr>
        <p:blipFill>
          <a:blip r:embed="rId2" cstate="print"/>
          <a:stretch>
            <a:fillRect/>
          </a:stretch>
        </p:blipFill>
        <p:spPr>
          <a:xfrm>
            <a:off x="2901244" y="367065"/>
            <a:ext cx="3364089" cy="1134357"/>
          </a:xfrm>
          <a:prstGeom prst="rect">
            <a:avLst/>
          </a:prstGeom>
        </p:spPr>
      </p:pic>
      <p:pic>
        <p:nvPicPr>
          <p:cNvPr id="5" name="Picture 4" descr="biztown.jpg"/>
          <p:cNvPicPr>
            <a:picLocks noChangeAspect="1"/>
          </p:cNvPicPr>
          <p:nvPr/>
        </p:nvPicPr>
        <p:blipFill>
          <a:blip r:embed="rId3" cstate="print"/>
          <a:stretch>
            <a:fillRect/>
          </a:stretch>
        </p:blipFill>
        <p:spPr>
          <a:xfrm>
            <a:off x="6541187" y="3988543"/>
            <a:ext cx="1905000" cy="20955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Biztown</a:t>
            </a:r>
            <a:endParaRPr lang="en-US" dirty="0"/>
          </a:p>
        </p:txBody>
      </p:sp>
      <p:pic>
        <p:nvPicPr>
          <p:cNvPr id="4" name="Content Placeholder 3" descr="125.JPG"/>
          <p:cNvPicPr>
            <a:picLocks noGrp="1" noChangeAspect="1"/>
          </p:cNvPicPr>
          <p:nvPr>
            <p:ph idx="1"/>
          </p:nvPr>
        </p:nvPicPr>
        <p:blipFill>
          <a:blip r:embed="rId2" cstate="print"/>
          <a:stretch>
            <a:fillRect/>
          </a:stretch>
        </p:blipFill>
        <p:spPr>
          <a:xfrm>
            <a:off x="1551517" y="1600200"/>
            <a:ext cx="6034617" cy="4525963"/>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kids run the town for a day!</a:t>
            </a:r>
            <a:endParaRPr lang="en-US" dirty="0"/>
          </a:p>
        </p:txBody>
      </p:sp>
      <p:pic>
        <p:nvPicPr>
          <p:cNvPr id="4" name="Content Placeholder 3" descr="141.JPG"/>
          <p:cNvPicPr>
            <a:picLocks noGrp="1" noChangeAspect="1"/>
          </p:cNvPicPr>
          <p:nvPr>
            <p:ph idx="1"/>
          </p:nvPr>
        </p:nvPicPr>
        <p:blipFill>
          <a:blip r:embed="rId2" cstate="print"/>
          <a:stretch>
            <a:fillRect/>
          </a:stretch>
        </p:blipFill>
        <p:spPr>
          <a:xfrm>
            <a:off x="1551517" y="1600200"/>
            <a:ext cx="6034617" cy="4525963"/>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Aquatica</a:t>
            </a:r>
            <a:endParaRPr lang="en-US" dirty="0"/>
          </a:p>
        </p:txBody>
      </p:sp>
      <p:pic>
        <p:nvPicPr>
          <p:cNvPr id="4" name="Content Placeholder 3" descr="Aquatica.jpg"/>
          <p:cNvPicPr>
            <a:picLocks noGrp="1" noChangeAspect="1"/>
          </p:cNvPicPr>
          <p:nvPr>
            <p:ph idx="1"/>
          </p:nvPr>
        </p:nvPicPr>
        <p:blipFill>
          <a:blip r:embed="rId2" cstate="print"/>
          <a:stretch>
            <a:fillRect/>
          </a:stretch>
        </p:blipFill>
        <p:spPr>
          <a:xfrm>
            <a:off x="1143661" y="1650559"/>
            <a:ext cx="3724671" cy="2729530"/>
          </a:xfrm>
        </p:spPr>
      </p:pic>
      <p:pic>
        <p:nvPicPr>
          <p:cNvPr id="5" name="Picture 4" descr="aquatica 3N.jpg"/>
          <p:cNvPicPr>
            <a:picLocks noChangeAspect="1"/>
          </p:cNvPicPr>
          <p:nvPr/>
        </p:nvPicPr>
        <p:blipFill>
          <a:blip r:embed="rId3" cstate="print"/>
          <a:stretch>
            <a:fillRect/>
          </a:stretch>
        </p:blipFill>
        <p:spPr>
          <a:xfrm>
            <a:off x="5085820" y="1761069"/>
            <a:ext cx="3734989" cy="2596442"/>
          </a:xfrm>
          <a:prstGeom prst="rect">
            <a:avLst/>
          </a:prstGeom>
        </p:spPr>
      </p:pic>
      <p:pic>
        <p:nvPicPr>
          <p:cNvPr id="6" name="Picture 5" descr="Tassies-Twister_232x119.jpg"/>
          <p:cNvPicPr>
            <a:picLocks noChangeAspect="1"/>
          </p:cNvPicPr>
          <p:nvPr/>
        </p:nvPicPr>
        <p:blipFill>
          <a:blip r:embed="rId4" cstate="print"/>
          <a:stretch>
            <a:fillRect/>
          </a:stretch>
        </p:blipFill>
        <p:spPr>
          <a:xfrm>
            <a:off x="3145807" y="4737778"/>
            <a:ext cx="3044117" cy="1561422"/>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Games – Last Day of School</a:t>
            </a:r>
            <a:endParaRPr lang="en-US" dirty="0"/>
          </a:p>
        </p:txBody>
      </p:sp>
      <p:pic>
        <p:nvPicPr>
          <p:cNvPr id="4" name="Content Placeholder 3" descr="survivor games.jpg"/>
          <p:cNvPicPr>
            <a:picLocks noGrp="1" noChangeAspect="1"/>
          </p:cNvPicPr>
          <p:nvPr>
            <p:ph idx="1"/>
          </p:nvPr>
        </p:nvPicPr>
        <p:blipFill>
          <a:blip r:embed="rId2" cstate="print"/>
          <a:stretch>
            <a:fillRect/>
          </a:stretch>
        </p:blipFill>
        <p:spPr>
          <a:xfrm>
            <a:off x="1348240" y="1534395"/>
            <a:ext cx="6328204" cy="4742227"/>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And the kids had fun too!</a:t>
            </a:r>
            <a:endParaRPr lang="en-US" dirty="0"/>
          </a:p>
        </p:txBody>
      </p:sp>
      <p:pic>
        <p:nvPicPr>
          <p:cNvPr id="4" name="Content Placeholder 3" descr="surv 2.jpg"/>
          <p:cNvPicPr>
            <a:picLocks noGrp="1" noChangeAspect="1"/>
          </p:cNvPicPr>
          <p:nvPr>
            <p:ph idx="1"/>
          </p:nvPr>
        </p:nvPicPr>
        <p:blipFill>
          <a:blip r:embed="rId2" cstate="print"/>
          <a:stretch>
            <a:fillRect/>
          </a:stretch>
        </p:blipFill>
        <p:spPr>
          <a:xfrm>
            <a:off x="2291410" y="1556927"/>
            <a:ext cx="4910901" cy="3692406"/>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Fifth Grade Activities</a:t>
            </a:r>
            <a:endParaRPr lang="en-US" dirty="0"/>
          </a:p>
        </p:txBody>
      </p:sp>
      <p:sp>
        <p:nvSpPr>
          <p:cNvPr id="3" name="Content Placeholder 2"/>
          <p:cNvSpPr>
            <a:spLocks noGrp="1"/>
          </p:cNvSpPr>
          <p:nvPr>
            <p:ph idx="1"/>
          </p:nvPr>
        </p:nvSpPr>
        <p:spPr>
          <a:xfrm>
            <a:off x="455613" y="1600200"/>
            <a:ext cx="8338431" cy="4857044"/>
          </a:xfrm>
        </p:spPr>
        <p:txBody>
          <a:bodyPr/>
          <a:lstStyle/>
          <a:p>
            <a:pPr lvl="0">
              <a:buNone/>
            </a:pPr>
            <a:r>
              <a:rPr lang="en-US" sz="1400" b="1" dirty="0" smtClean="0"/>
              <a:t>Field Trips	</a:t>
            </a:r>
            <a:r>
              <a:rPr lang="en-US" sz="1400" u="sng" dirty="0" smtClean="0"/>
              <a:t>Estimated cost per child</a:t>
            </a:r>
            <a:endParaRPr lang="en-US" sz="1400" dirty="0" smtClean="0"/>
          </a:p>
          <a:p>
            <a:pPr>
              <a:buNone/>
            </a:pPr>
            <a:r>
              <a:rPr lang="en-US" sz="1400" dirty="0" smtClean="0"/>
              <a:t>Biz Town	                                   $20.00</a:t>
            </a:r>
          </a:p>
          <a:p>
            <a:pPr>
              <a:buNone/>
            </a:pPr>
            <a:r>
              <a:rPr lang="en-US" sz="1400" dirty="0" smtClean="0"/>
              <a:t>Aquatica 	                                   $30.00</a:t>
            </a:r>
          </a:p>
          <a:p>
            <a:pPr>
              <a:buNone/>
            </a:pPr>
            <a:r>
              <a:rPr lang="en-US" sz="1400" dirty="0" smtClean="0"/>
              <a:t>Bus for Aquatica 	                $ 5.00</a:t>
            </a:r>
          </a:p>
          <a:p>
            <a:pPr lvl="0">
              <a:buNone/>
            </a:pPr>
            <a:r>
              <a:rPr lang="en-US" sz="1400" b="1" dirty="0" smtClean="0"/>
              <a:t>Events</a:t>
            </a:r>
            <a:endParaRPr lang="en-US" sz="1400" dirty="0" smtClean="0"/>
          </a:p>
          <a:p>
            <a:pPr>
              <a:buNone/>
            </a:pPr>
            <a:r>
              <a:rPr lang="en-US" sz="1400" dirty="0" smtClean="0"/>
              <a:t>Colonial Assembly                          $ 3.00</a:t>
            </a:r>
          </a:p>
          <a:p>
            <a:pPr>
              <a:buNone/>
            </a:pPr>
            <a:r>
              <a:rPr lang="en-US" sz="1400" dirty="0" smtClean="0"/>
              <a:t>Polar Express                                 $ 2.00</a:t>
            </a:r>
          </a:p>
          <a:p>
            <a:pPr>
              <a:buNone/>
            </a:pPr>
            <a:r>
              <a:rPr lang="en-US" sz="1400" dirty="0" smtClean="0"/>
              <a:t>Pioneer Day 		$ 3.00</a:t>
            </a:r>
          </a:p>
          <a:p>
            <a:pPr>
              <a:buNone/>
            </a:pPr>
            <a:r>
              <a:rPr lang="en-US" sz="1400" dirty="0" smtClean="0"/>
              <a:t>Promotion	                                    $10.00   </a:t>
            </a:r>
          </a:p>
          <a:p>
            <a:pPr>
              <a:buNone/>
            </a:pPr>
            <a:r>
              <a:rPr lang="en-US" sz="1400" dirty="0" smtClean="0"/>
              <a:t>(flowers, balloons, gifts, programs, ribbons, last day pizza party etc.)</a:t>
            </a:r>
          </a:p>
          <a:p>
            <a:pPr>
              <a:buNone/>
            </a:pPr>
            <a:r>
              <a:rPr lang="en-US" sz="1400" dirty="0" smtClean="0"/>
              <a:t>Survivor Games 	                   $10.00</a:t>
            </a:r>
          </a:p>
          <a:p>
            <a:pPr lvl="0">
              <a:buNone/>
            </a:pPr>
            <a:r>
              <a:rPr lang="en-US" sz="1400" b="1" dirty="0" smtClean="0"/>
              <a:t>Other</a:t>
            </a:r>
            <a:endParaRPr lang="en-US" sz="1400" dirty="0" smtClean="0"/>
          </a:p>
          <a:p>
            <a:pPr>
              <a:buNone/>
            </a:pPr>
            <a:r>
              <a:rPr lang="en-US" sz="1400" dirty="0" smtClean="0"/>
              <a:t>5* grade t-shirts 	                    $10.00</a:t>
            </a:r>
          </a:p>
          <a:p>
            <a:pPr>
              <a:buNone/>
            </a:pPr>
            <a:r>
              <a:rPr lang="en-US" sz="1400" dirty="0" smtClean="0"/>
              <a:t>Drama 		                     $ 2.00</a:t>
            </a:r>
          </a:p>
          <a:p>
            <a:pPr>
              <a:buNone/>
            </a:pPr>
            <a:r>
              <a:rPr lang="en-US" sz="1400" dirty="0" smtClean="0"/>
              <a:t>DVD 		                    $10.00</a:t>
            </a:r>
          </a:p>
          <a:p>
            <a:pPr>
              <a:buNone/>
            </a:pPr>
            <a:r>
              <a:rPr lang="en-US" sz="1400" dirty="0" smtClean="0"/>
              <a:t> </a:t>
            </a:r>
          </a:p>
          <a:p>
            <a:pPr>
              <a:buNone/>
            </a:pPr>
            <a:r>
              <a:rPr lang="en-US" sz="1400" dirty="0" smtClean="0"/>
              <a:t> </a:t>
            </a:r>
          </a:p>
          <a:p>
            <a:pPr>
              <a:buNone/>
            </a:pPr>
            <a:r>
              <a:rPr lang="en-US" sz="1400" dirty="0" smtClean="0"/>
              <a:t>Estimated total costs for each student   </a:t>
            </a:r>
            <a:r>
              <a:rPr lang="en-US" sz="1400" u="sng" dirty="0" smtClean="0"/>
              <a:t>$105.00</a:t>
            </a:r>
            <a:endParaRPr lang="en-US" sz="1400" dirty="0" smtClean="0"/>
          </a:p>
          <a:p>
            <a:pPr>
              <a:buNone/>
            </a:pPr>
            <a:r>
              <a:rPr lang="en-US" sz="1200" dirty="0" smtClean="0"/>
              <a:t> </a:t>
            </a:r>
          </a:p>
          <a:p>
            <a:endParaRPr lang="en-US" dirty="0"/>
          </a:p>
        </p:txBody>
      </p:sp>
      <p:pic>
        <p:nvPicPr>
          <p:cNvPr id="4" name="Picture 3" descr="fifth grade.jpg"/>
          <p:cNvPicPr>
            <a:picLocks noChangeAspect="1"/>
          </p:cNvPicPr>
          <p:nvPr/>
        </p:nvPicPr>
        <p:blipFill>
          <a:blip r:embed="rId2" cstate="print"/>
          <a:stretch>
            <a:fillRect/>
          </a:stretch>
        </p:blipFill>
        <p:spPr>
          <a:xfrm>
            <a:off x="6601983" y="590420"/>
            <a:ext cx="2143125" cy="2143125"/>
          </a:xfrm>
          <a:prstGeom prst="rect">
            <a:avLst/>
          </a:prstGeom>
        </p:spPr>
      </p:pic>
      <p:pic>
        <p:nvPicPr>
          <p:cNvPr id="1026" name="Picture 2" descr="C:\Users\bermudahill\AppData\Local\Microsoft\Windows\Temporary Internet Files\Content.IE5\Y1SVOZSI\MC900325254[1].wmf"/>
          <p:cNvPicPr>
            <a:picLocks noChangeAspect="1" noChangeArrowheads="1"/>
          </p:cNvPicPr>
          <p:nvPr/>
        </p:nvPicPr>
        <p:blipFill>
          <a:blip r:embed="rId3" cstate="print"/>
          <a:srcRect/>
          <a:stretch>
            <a:fillRect/>
          </a:stretch>
        </p:blipFill>
        <p:spPr bwMode="auto">
          <a:xfrm>
            <a:off x="6648944" y="4157826"/>
            <a:ext cx="1507442" cy="1155579"/>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Fundraisers to help with the cost</a:t>
            </a:r>
            <a:endParaRPr lang="en-US" dirty="0"/>
          </a:p>
        </p:txBody>
      </p:sp>
      <p:sp>
        <p:nvSpPr>
          <p:cNvPr id="3" name="Text Placeholder 2"/>
          <p:cNvSpPr>
            <a:spLocks noGrp="1"/>
          </p:cNvSpPr>
          <p:nvPr>
            <p:ph type="body" idx="1"/>
          </p:nvPr>
        </p:nvSpPr>
        <p:spPr/>
        <p:txBody>
          <a:bodyPr/>
          <a:lstStyle/>
          <a:p>
            <a:r>
              <a:rPr lang="en-US" sz="1800" b="0" dirty="0" smtClean="0"/>
              <a:t>Mixed Bags – 5</a:t>
            </a:r>
            <a:r>
              <a:rPr lang="en-US" sz="1800" b="0" baseline="30000" dirty="0" smtClean="0"/>
              <a:t>th</a:t>
            </a:r>
            <a:r>
              <a:rPr lang="en-US" sz="1800" b="0" dirty="0" smtClean="0"/>
              <a:t> Grade gets full profit from our sales</a:t>
            </a:r>
            <a:endParaRPr lang="en-US" sz="1800" b="0" dirty="0"/>
          </a:p>
        </p:txBody>
      </p:sp>
      <p:pic>
        <p:nvPicPr>
          <p:cNvPr id="7" name="Content Placeholder 6" descr="mixed bags.jpg"/>
          <p:cNvPicPr>
            <a:picLocks noGrp="1" noChangeAspect="1"/>
          </p:cNvPicPr>
          <p:nvPr>
            <p:ph sz="half" idx="2"/>
          </p:nvPr>
        </p:nvPicPr>
        <p:blipFill>
          <a:blip r:embed="rId2" cstate="print"/>
          <a:stretch>
            <a:fillRect/>
          </a:stretch>
        </p:blipFill>
        <p:spPr>
          <a:xfrm>
            <a:off x="679622" y="2594920"/>
            <a:ext cx="3880021" cy="3262184"/>
          </a:xfrm>
        </p:spPr>
      </p:pic>
      <p:sp>
        <p:nvSpPr>
          <p:cNvPr id="5" name="Text Placeholder 4"/>
          <p:cNvSpPr>
            <a:spLocks noGrp="1"/>
          </p:cNvSpPr>
          <p:nvPr>
            <p:ph type="body" sz="quarter" idx="3"/>
          </p:nvPr>
        </p:nvSpPr>
        <p:spPr/>
        <p:txBody>
          <a:bodyPr/>
          <a:lstStyle/>
          <a:p>
            <a:r>
              <a:rPr lang="en-US" dirty="0" smtClean="0"/>
              <a:t>       Spring Fundraiser</a:t>
            </a:r>
            <a:endParaRPr lang="en-US" dirty="0"/>
          </a:p>
        </p:txBody>
      </p:sp>
      <p:pic>
        <p:nvPicPr>
          <p:cNvPr id="8" name="Content Placeholder 7" descr="Sees Candies.jpg"/>
          <p:cNvPicPr>
            <a:picLocks noGrp="1" noChangeAspect="1"/>
          </p:cNvPicPr>
          <p:nvPr>
            <p:ph sz="quarter" idx="4"/>
          </p:nvPr>
        </p:nvPicPr>
        <p:blipFill>
          <a:blip r:embed="rId3" cstate="print"/>
          <a:stretch>
            <a:fillRect/>
          </a:stretch>
        </p:blipFill>
        <p:spPr>
          <a:xfrm>
            <a:off x="5042075" y="2124698"/>
            <a:ext cx="3484087" cy="3794188"/>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Coldstone</a:t>
            </a:r>
            <a:endParaRPr lang="en-US" dirty="0"/>
          </a:p>
        </p:txBody>
      </p:sp>
      <p:pic>
        <p:nvPicPr>
          <p:cNvPr id="6" name="Content Placeholder 5" descr="IMG_9710.JPG"/>
          <p:cNvPicPr>
            <a:picLocks noGrp="1" noChangeAspect="1"/>
          </p:cNvPicPr>
          <p:nvPr>
            <p:ph idx="1"/>
          </p:nvPr>
        </p:nvPicPr>
        <p:blipFill>
          <a:blip r:embed="rId2" cstate="print"/>
          <a:stretch>
            <a:fillRect/>
          </a:stretch>
        </p:blipFill>
        <p:spPr>
          <a:xfrm>
            <a:off x="1174353" y="1600200"/>
            <a:ext cx="6788945" cy="4525963"/>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Fifth Grade Committee</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We Need You!</a:t>
            </a:r>
          </a:p>
          <a:p>
            <a:pPr algn="ctr">
              <a:buNone/>
            </a:pPr>
            <a:endParaRPr lang="en-US" dirty="0" smtClean="0"/>
          </a:p>
          <a:p>
            <a:pPr algn="ctr">
              <a:buNone/>
            </a:pPr>
            <a:r>
              <a:rPr lang="en-US" dirty="0" smtClean="0"/>
              <a:t>Co-chairs </a:t>
            </a:r>
            <a:r>
              <a:rPr lang="en-US" dirty="0" smtClean="0"/>
              <a:t>–</a:t>
            </a:r>
            <a:r>
              <a:rPr lang="en-US" dirty="0" smtClean="0"/>
              <a:t> Jen </a:t>
            </a:r>
            <a:r>
              <a:rPr lang="en-US" dirty="0" err="1" smtClean="0"/>
              <a:t>Grygiel</a:t>
            </a:r>
            <a:r>
              <a:rPr lang="en-US" dirty="0" smtClean="0"/>
              <a:t> and Grace </a:t>
            </a:r>
            <a:r>
              <a:rPr lang="en-US" dirty="0" err="1" smtClean="0"/>
              <a:t>LaLicata</a:t>
            </a:r>
            <a:endParaRPr lang="en-US" dirty="0" smtClean="0"/>
          </a:p>
          <a:p>
            <a:pPr algn="ctr">
              <a:buNone/>
            </a:pPr>
            <a:endParaRPr lang="en-US" dirty="0" smtClean="0"/>
          </a:p>
          <a:p>
            <a:pPr algn="ctr">
              <a:buNone/>
            </a:pPr>
            <a:r>
              <a:rPr lang="en-US" dirty="0" smtClean="0"/>
              <a:t>S</a:t>
            </a:r>
            <a:r>
              <a:rPr lang="en-US" dirty="0" smtClean="0"/>
              <a:t>ign up on the volunteer clipboards in the back.</a:t>
            </a:r>
          </a:p>
          <a:p>
            <a:pPr algn="ctr">
              <a:buNone/>
            </a:pPr>
            <a:r>
              <a:rPr lang="en-US" dirty="0" smtClean="0"/>
              <a:t>Please come to our first fifth grade committee meeting.</a:t>
            </a:r>
            <a:endParaRPr lang="en-US" dirty="0" smtClean="0"/>
          </a:p>
          <a:p>
            <a:pPr algn="ctr">
              <a:buNone/>
            </a:pPr>
            <a:endParaRPr lang="en-US" dirty="0"/>
          </a:p>
        </p:txBody>
      </p:sp>
      <p:pic>
        <p:nvPicPr>
          <p:cNvPr id="2050" name="Picture 2" descr="C:\Users\bermudahill\AppData\Local\Microsoft\Windows\Temporary Internet Files\Content.IE5\NS835O8M\MC900174351[1].wmf"/>
          <p:cNvPicPr>
            <a:picLocks noChangeAspect="1" noChangeArrowheads="1"/>
          </p:cNvPicPr>
          <p:nvPr/>
        </p:nvPicPr>
        <p:blipFill>
          <a:blip r:embed="rId2" cstate="print"/>
          <a:srcRect/>
          <a:stretch>
            <a:fillRect/>
          </a:stretch>
        </p:blipFill>
        <p:spPr bwMode="auto">
          <a:xfrm>
            <a:off x="6911804" y="1530737"/>
            <a:ext cx="1819275" cy="1560512"/>
          </a:xfrm>
          <a:prstGeom prst="rect">
            <a:avLst/>
          </a:prstGeom>
          <a:noFill/>
        </p:spPr>
      </p:pic>
      <p:pic>
        <p:nvPicPr>
          <p:cNvPr id="5" name="Picture 4" descr="help.png"/>
          <p:cNvPicPr>
            <a:picLocks noChangeAspect="1"/>
          </p:cNvPicPr>
          <p:nvPr/>
        </p:nvPicPr>
        <p:blipFill>
          <a:blip r:embed="rId3" cstate="print"/>
          <a:stretch>
            <a:fillRect/>
          </a:stretch>
        </p:blipFill>
        <p:spPr>
          <a:xfrm>
            <a:off x="378112" y="731620"/>
            <a:ext cx="2303464" cy="232577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dirty="0" smtClean="0"/>
              <a:t>Schedule</a:t>
            </a:r>
            <a:endParaRPr lang="en-US" dirty="0"/>
          </a:p>
        </p:txBody>
      </p:sp>
      <p:sp>
        <p:nvSpPr>
          <p:cNvPr id="53251" name="Rectangle 3"/>
          <p:cNvSpPr>
            <a:spLocks noGrp="1" noChangeArrowheads="1"/>
          </p:cNvSpPr>
          <p:nvPr>
            <p:ph type="body" idx="1"/>
          </p:nvPr>
        </p:nvSpPr>
        <p:spPr>
          <a:xfrm>
            <a:off x="455613" y="1600200"/>
            <a:ext cx="8226425" cy="4868333"/>
          </a:xfrm>
        </p:spPr>
        <p:txBody>
          <a:bodyPr/>
          <a:lstStyle/>
          <a:p>
            <a:r>
              <a:rPr lang="en-US" dirty="0" smtClean="0"/>
              <a:t>8:00-</a:t>
            </a:r>
            <a:r>
              <a:rPr lang="en-US" dirty="0" smtClean="0"/>
              <a:t>8</a:t>
            </a:r>
            <a:r>
              <a:rPr lang="en-US" dirty="0" smtClean="0"/>
              <a:t>:50 – Morning procedures and Novels</a:t>
            </a:r>
          </a:p>
          <a:p>
            <a:r>
              <a:rPr lang="en-US" b="1" dirty="0" smtClean="0"/>
              <a:t>8:5</a:t>
            </a:r>
            <a:r>
              <a:rPr lang="en-US" b="1" dirty="0" smtClean="0"/>
              <a:t>0 – </a:t>
            </a:r>
            <a:r>
              <a:rPr lang="en-US" b="1" dirty="0" smtClean="0"/>
              <a:t>10</a:t>
            </a:r>
            <a:r>
              <a:rPr lang="en-US" b="1" dirty="0" smtClean="0"/>
              <a:t>:05 </a:t>
            </a:r>
            <a:r>
              <a:rPr lang="en-US" b="1" dirty="0" smtClean="0"/>
              <a:t>- Rotation 1</a:t>
            </a:r>
            <a:endParaRPr lang="en-US" dirty="0" smtClean="0"/>
          </a:p>
          <a:p>
            <a:r>
              <a:rPr lang="en-US" dirty="0" smtClean="0"/>
              <a:t>10:10 - 10:25 Recess</a:t>
            </a:r>
          </a:p>
          <a:p>
            <a:r>
              <a:rPr lang="en-US" b="1" dirty="0" smtClean="0"/>
              <a:t>10:25</a:t>
            </a:r>
            <a:r>
              <a:rPr lang="en-US" b="1" dirty="0" smtClean="0"/>
              <a:t> – </a:t>
            </a:r>
            <a:r>
              <a:rPr lang="en-US" b="1" dirty="0" smtClean="0"/>
              <a:t>11</a:t>
            </a:r>
            <a:r>
              <a:rPr lang="en-US" b="1" dirty="0" smtClean="0"/>
              <a:t>:40 </a:t>
            </a:r>
            <a:r>
              <a:rPr lang="en-US" b="1" dirty="0" smtClean="0"/>
              <a:t>- Rotation 2</a:t>
            </a:r>
            <a:endParaRPr lang="en-US" dirty="0" smtClean="0"/>
          </a:p>
          <a:p>
            <a:r>
              <a:rPr lang="en-US" dirty="0" smtClean="0"/>
              <a:t>11</a:t>
            </a:r>
            <a:r>
              <a:rPr lang="en-US" dirty="0" smtClean="0"/>
              <a:t>:45</a:t>
            </a:r>
            <a:r>
              <a:rPr lang="en-US" dirty="0" smtClean="0"/>
              <a:t> – </a:t>
            </a:r>
            <a:r>
              <a:rPr lang="en-US" dirty="0" smtClean="0"/>
              <a:t>12</a:t>
            </a:r>
            <a:r>
              <a:rPr lang="en-US" dirty="0" smtClean="0"/>
              <a:t>:</a:t>
            </a:r>
            <a:r>
              <a:rPr lang="en-US" dirty="0" smtClean="0"/>
              <a:t>15</a:t>
            </a:r>
            <a:r>
              <a:rPr lang="en-US" dirty="0" smtClean="0"/>
              <a:t> </a:t>
            </a:r>
            <a:r>
              <a:rPr lang="en-US" dirty="0" smtClean="0"/>
              <a:t>Lunch</a:t>
            </a:r>
          </a:p>
          <a:p>
            <a:r>
              <a:rPr lang="en-US" b="1" dirty="0" smtClean="0"/>
              <a:t>12:20 - 1:</a:t>
            </a:r>
            <a:r>
              <a:rPr lang="en-US" b="1" dirty="0" smtClean="0"/>
              <a:t>35 </a:t>
            </a:r>
            <a:r>
              <a:rPr lang="en-US" b="1" dirty="0" smtClean="0"/>
              <a:t>Homeroom Rotation Instruction</a:t>
            </a:r>
            <a:endParaRPr lang="en-US" dirty="0" smtClean="0"/>
          </a:p>
          <a:p>
            <a:r>
              <a:rPr lang="en-US" dirty="0" smtClean="0"/>
              <a:t>1</a:t>
            </a:r>
            <a:r>
              <a:rPr lang="en-US" dirty="0" smtClean="0"/>
              <a:t>:40 – </a:t>
            </a:r>
            <a:r>
              <a:rPr lang="en-US" dirty="0" smtClean="0"/>
              <a:t>2</a:t>
            </a:r>
            <a:r>
              <a:rPr lang="en-US" dirty="0" smtClean="0"/>
              <a:t>:</a:t>
            </a:r>
            <a:r>
              <a:rPr lang="en-US" dirty="0" smtClean="0"/>
              <a:t>00</a:t>
            </a:r>
            <a:r>
              <a:rPr lang="en-US" dirty="0" smtClean="0"/>
              <a:t> Music, computers, planners, </a:t>
            </a:r>
            <a:r>
              <a:rPr lang="en-US" dirty="0" smtClean="0"/>
              <a:t>read aloud, clean up</a:t>
            </a:r>
            <a:endParaRPr lang="en-US" dirty="0" smtClean="0"/>
          </a:p>
          <a:p>
            <a:r>
              <a:rPr lang="en-US" dirty="0" smtClean="0"/>
              <a:t>2</a:t>
            </a:r>
            <a:r>
              <a:rPr lang="en-US" dirty="0" smtClean="0"/>
              <a:t>:</a:t>
            </a:r>
            <a:r>
              <a:rPr lang="en-US" dirty="0" smtClean="0"/>
              <a:t>00</a:t>
            </a:r>
            <a:r>
              <a:rPr lang="en-US" dirty="0" smtClean="0"/>
              <a:t> </a:t>
            </a:r>
            <a:r>
              <a:rPr lang="en-US" dirty="0" smtClean="0"/>
              <a:t>Dismissal</a:t>
            </a:r>
          </a:p>
          <a:p>
            <a:endParaRPr lang="en-US" dirty="0" smtClean="0"/>
          </a:p>
        </p:txBody>
      </p:sp>
      <p:pic>
        <p:nvPicPr>
          <p:cNvPr id="1026" name="Picture 2" descr="C:\Users\bermudahill\AppData\Local\Microsoft\Windows\Temporary Internet Files\Content.IE5\LG76JYAH\MC900358961[1].wmf"/>
          <p:cNvPicPr>
            <a:picLocks noChangeAspect="1" noChangeArrowheads="1"/>
          </p:cNvPicPr>
          <p:nvPr/>
        </p:nvPicPr>
        <p:blipFill>
          <a:blip r:embed="rId2" cstate="print"/>
          <a:srcRect/>
          <a:stretch>
            <a:fillRect/>
          </a:stretch>
        </p:blipFill>
        <p:spPr bwMode="auto">
          <a:xfrm>
            <a:off x="6085880" y="401137"/>
            <a:ext cx="1092938" cy="1094031"/>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You </a:t>
            </a:r>
            <a:r>
              <a:rPr lang="en-US" dirty="0" smtClean="0"/>
              <a:t>are now invited to</a:t>
            </a:r>
            <a:r>
              <a:rPr lang="en-US" dirty="0" smtClean="0"/>
              <a:t> your child’s homeroom.</a:t>
            </a:r>
            <a:endParaRPr lang="en-US" dirty="0" smtClean="0"/>
          </a:p>
        </p:txBody>
      </p:sp>
      <p:pic>
        <p:nvPicPr>
          <p:cNvPr id="2062" name="Picture 14" descr="C:\Users\bermudahill\AppData\Local\Microsoft\Windows\Temporary Internet Files\Content.IE5\S2I18IOJ\MC900105220[1].wmf"/>
          <p:cNvPicPr>
            <a:picLocks noChangeAspect="1" noChangeArrowheads="1"/>
          </p:cNvPicPr>
          <p:nvPr/>
        </p:nvPicPr>
        <p:blipFill>
          <a:blip r:embed="rId2" cstate="print"/>
          <a:srcRect/>
          <a:stretch>
            <a:fillRect/>
          </a:stretch>
        </p:blipFill>
        <p:spPr bwMode="auto">
          <a:xfrm>
            <a:off x="3248821" y="238991"/>
            <a:ext cx="3027287" cy="1849582"/>
          </a:xfrm>
          <a:prstGeom prst="rect">
            <a:avLst/>
          </a:prstGeom>
          <a:noFill/>
        </p:spPr>
      </p:pic>
      <p:pic>
        <p:nvPicPr>
          <p:cNvPr id="6" name="Picture 5"/>
          <p:cNvPicPr>
            <a:picLocks noChangeAspect="1"/>
          </p:cNvPicPr>
          <p:nvPr/>
        </p:nvPicPr>
        <p:blipFill>
          <a:blip r:embed="rId3"/>
          <a:stretch>
            <a:fillRect/>
          </a:stretch>
        </p:blipFill>
        <p:spPr>
          <a:xfrm>
            <a:off x="3505836" y="3397572"/>
            <a:ext cx="2375043" cy="256226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Language Arts</a:t>
            </a:r>
            <a:br>
              <a:rPr lang="en-US" dirty="0" smtClean="0"/>
            </a:br>
            <a:r>
              <a:rPr lang="en-US" dirty="0" smtClean="0"/>
              <a:t>Taught by</a:t>
            </a:r>
            <a:r>
              <a:rPr lang="en-US" dirty="0" smtClean="0"/>
              <a:t> Mrs. </a:t>
            </a:r>
            <a:r>
              <a:rPr lang="en-US" dirty="0" err="1" smtClean="0"/>
              <a:t>Flickinger</a:t>
            </a:r>
            <a:endParaRPr lang="en-US" dirty="0"/>
          </a:p>
        </p:txBody>
      </p:sp>
      <p:pic>
        <p:nvPicPr>
          <p:cNvPr id="2053" name="Picture 5" descr="C:\Users\bermudahill\AppData\Local\Microsoft\Windows\Temporary Internet Files\Content.IE5\A6PGP7Y7\MC900439450[1].jpg"/>
          <p:cNvPicPr>
            <a:picLocks noChangeAspect="1" noChangeArrowheads="1"/>
          </p:cNvPicPr>
          <p:nvPr/>
        </p:nvPicPr>
        <p:blipFill>
          <a:blip r:embed="rId2" cstate="print"/>
          <a:srcRect/>
          <a:stretch>
            <a:fillRect/>
          </a:stretch>
        </p:blipFill>
        <p:spPr bwMode="auto">
          <a:xfrm>
            <a:off x="7437365" y="356625"/>
            <a:ext cx="1350817" cy="1064720"/>
          </a:xfrm>
          <a:prstGeom prst="rect">
            <a:avLst/>
          </a:prstGeom>
          <a:noFill/>
        </p:spPr>
      </p:pic>
      <p:sp>
        <p:nvSpPr>
          <p:cNvPr id="9" name="Content Placeholder 8"/>
          <p:cNvSpPr>
            <a:spLocks noGrp="1"/>
          </p:cNvSpPr>
          <p:nvPr>
            <p:ph idx="1"/>
          </p:nvPr>
        </p:nvSpPr>
        <p:spPr>
          <a:xfrm>
            <a:off x="455614" y="1600200"/>
            <a:ext cx="8169098" cy="4721578"/>
          </a:xfrm>
        </p:spPr>
        <p:txBody>
          <a:bodyPr/>
          <a:lstStyle/>
          <a:p>
            <a:r>
              <a:rPr lang="en-US" dirty="0" smtClean="0"/>
              <a:t>Houghton Mifflin –This book integrates reading and language.  The literature selections motivate students to build skills and strategies in reading, writing, phonics, spelling, vocabulary, and grammar</a:t>
            </a:r>
          </a:p>
          <a:p>
            <a:endParaRPr lang="en-US" dirty="0" smtClean="0"/>
          </a:p>
          <a:p>
            <a:r>
              <a:rPr lang="en-US" dirty="0" smtClean="0"/>
              <a:t>Story </a:t>
            </a:r>
            <a:r>
              <a:rPr lang="en-US" dirty="0" smtClean="0"/>
              <a:t>Selections, </a:t>
            </a:r>
            <a:r>
              <a:rPr lang="en-US" dirty="0" smtClean="0"/>
              <a:t>Activities,</a:t>
            </a:r>
            <a:r>
              <a:rPr lang="en-US" dirty="0" smtClean="0"/>
              <a:t> technology integration, as </a:t>
            </a:r>
            <a:r>
              <a:rPr lang="en-US" dirty="0" smtClean="0"/>
              <a:t>well as large group and small group instruction are some of the strategies used to teach this reading series.</a:t>
            </a:r>
          </a:p>
          <a:p>
            <a:endParaRPr lang="en-US" dirty="0" smtClean="0"/>
          </a:p>
          <a:p>
            <a:r>
              <a:rPr lang="en-US" dirty="0" smtClean="0"/>
              <a:t>Spelling Packets due Friday.  Test on Friday –</a:t>
            </a:r>
            <a:r>
              <a:rPr lang="en-US" dirty="0" smtClean="0"/>
              <a:t> 20 </a:t>
            </a:r>
            <a:r>
              <a:rPr lang="en-US" dirty="0" smtClean="0"/>
              <a:t>words</a:t>
            </a:r>
            <a:endParaRPr lang="en-US" dirty="0" smtClean="0"/>
          </a:p>
          <a:p>
            <a:r>
              <a:rPr lang="en-US" dirty="0" smtClean="0"/>
              <a:t>(one page per night)</a:t>
            </a: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a:t>
            </a:r>
            <a:r>
              <a:rPr lang="en-US" dirty="0" smtClean="0"/>
              <a:t>/History/PE</a:t>
            </a:r>
            <a:br>
              <a:rPr lang="en-US" dirty="0" smtClean="0"/>
            </a:br>
            <a:r>
              <a:rPr lang="en-US" dirty="0" smtClean="0"/>
              <a:t>Taught by Mrs. </a:t>
            </a:r>
            <a:r>
              <a:rPr lang="en-US" dirty="0" err="1" smtClean="0"/>
              <a:t>Melanese</a:t>
            </a:r>
            <a:endParaRPr lang="en-US" dirty="0"/>
          </a:p>
        </p:txBody>
      </p:sp>
      <p:sp>
        <p:nvSpPr>
          <p:cNvPr id="3" name="Content Placeholder 2"/>
          <p:cNvSpPr>
            <a:spLocks noGrp="1"/>
          </p:cNvSpPr>
          <p:nvPr>
            <p:ph idx="1"/>
          </p:nvPr>
        </p:nvSpPr>
        <p:spPr>
          <a:xfrm>
            <a:off x="716973" y="1743740"/>
            <a:ext cx="7746543" cy="4636277"/>
          </a:xfrm>
        </p:spPr>
        <p:txBody>
          <a:bodyPr/>
          <a:lstStyle/>
          <a:p>
            <a:pPr>
              <a:buNone/>
            </a:pPr>
            <a:r>
              <a:rPr lang="en-US" dirty="0" smtClean="0"/>
              <a:t>     CST 5</a:t>
            </a:r>
            <a:r>
              <a:rPr lang="en-US" baseline="30000" dirty="0" smtClean="0"/>
              <a:t>th</a:t>
            </a:r>
            <a:r>
              <a:rPr lang="en-US" dirty="0" smtClean="0"/>
              <a:t> </a:t>
            </a:r>
            <a:r>
              <a:rPr lang="en-US" dirty="0" smtClean="0"/>
              <a:t>Grade Test</a:t>
            </a:r>
            <a:endParaRPr lang="en-US" dirty="0" smtClean="0"/>
          </a:p>
          <a:p>
            <a:r>
              <a:rPr lang="en-US" dirty="0" smtClean="0"/>
              <a:t>40</a:t>
            </a:r>
            <a:r>
              <a:rPr lang="en-US" dirty="0" smtClean="0"/>
              <a:t>% Fourth grade standards</a:t>
            </a:r>
          </a:p>
          <a:p>
            <a:r>
              <a:rPr lang="en-US" dirty="0" smtClean="0"/>
              <a:t>60% Fifth grade </a:t>
            </a:r>
            <a:r>
              <a:rPr lang="en-US" dirty="0" smtClean="0"/>
              <a:t>standards</a:t>
            </a:r>
          </a:p>
          <a:p>
            <a:endParaRPr lang="en-US" dirty="0" smtClean="0"/>
          </a:p>
          <a:p>
            <a:pPr>
              <a:buNone/>
            </a:pPr>
            <a:r>
              <a:rPr lang="en-US" sz="2000" dirty="0" smtClean="0"/>
              <a:t>Textbooks</a:t>
            </a:r>
            <a:r>
              <a:rPr lang="en-US" sz="2000" dirty="0" smtClean="0"/>
              <a:t>, </a:t>
            </a:r>
            <a:r>
              <a:rPr lang="en-US" sz="2000" dirty="0" smtClean="0"/>
              <a:t>Science Journals</a:t>
            </a:r>
            <a:r>
              <a:rPr lang="en-US" sz="1200" dirty="0" smtClean="0"/>
              <a:t>, </a:t>
            </a:r>
            <a:r>
              <a:rPr lang="en-US" sz="2000" dirty="0" smtClean="0"/>
              <a:t>Science </a:t>
            </a:r>
            <a:r>
              <a:rPr lang="en-US" sz="2000" dirty="0" smtClean="0"/>
              <a:t>Lab</a:t>
            </a:r>
          </a:p>
          <a:p>
            <a:pPr>
              <a:buNone/>
            </a:pPr>
            <a:endParaRPr lang="en-US" sz="2000" dirty="0" smtClean="0"/>
          </a:p>
          <a:p>
            <a:pPr>
              <a:buNone/>
            </a:pPr>
            <a:r>
              <a:rPr lang="en-US" sz="2000" dirty="0" smtClean="0"/>
              <a:t>History </a:t>
            </a:r>
            <a:r>
              <a:rPr lang="en-US" sz="2000" dirty="0" smtClean="0"/>
              <a:t>– History of the United </a:t>
            </a:r>
            <a:r>
              <a:rPr lang="en-US" sz="2000" dirty="0" smtClean="0"/>
              <a:t>States (5</a:t>
            </a:r>
            <a:r>
              <a:rPr lang="en-US" sz="2000" baseline="30000" dirty="0" smtClean="0"/>
              <a:t>th</a:t>
            </a:r>
            <a:r>
              <a:rPr lang="en-US" sz="2000" dirty="0" smtClean="0"/>
              <a:t> grade)</a:t>
            </a:r>
          </a:p>
          <a:p>
            <a:pPr>
              <a:buNone/>
            </a:pPr>
            <a:r>
              <a:rPr lang="en-US" sz="2000" dirty="0" smtClean="0"/>
              <a:t>		   California History (4</a:t>
            </a:r>
            <a:r>
              <a:rPr lang="en-US" sz="2000" baseline="30000" dirty="0" smtClean="0"/>
              <a:t>th</a:t>
            </a:r>
            <a:r>
              <a:rPr lang="en-US" sz="2000" dirty="0" smtClean="0"/>
              <a:t> grade)</a:t>
            </a:r>
          </a:p>
          <a:p>
            <a:pPr>
              <a:buNone/>
            </a:pPr>
            <a:r>
              <a:rPr lang="en-US" sz="2000" dirty="0" smtClean="0"/>
              <a:t>Physical Education- </a:t>
            </a:r>
          </a:p>
          <a:p>
            <a:pPr>
              <a:buNone/>
            </a:pPr>
            <a:r>
              <a:rPr lang="en-US" sz="2000" dirty="0" smtClean="0"/>
              <a:t>Tuesday and </a:t>
            </a:r>
            <a:r>
              <a:rPr lang="en-US" sz="2000" dirty="0" err="1" smtClean="0"/>
              <a:t>Thursday</a:t>
            </a:r>
            <a:r>
              <a:rPr lang="en-US" sz="2000" dirty="0" err="1" smtClean="0">
                <a:sym typeface="Wingdings"/>
              </a:rPr>
              <a:t></a:t>
            </a:r>
            <a:r>
              <a:rPr lang="en-US" sz="2000" dirty="0" smtClean="0">
                <a:sym typeface="Wingdings"/>
              </a:rPr>
              <a:t> sports and skills building activities</a:t>
            </a:r>
          </a:p>
          <a:p>
            <a:pPr>
              <a:buNone/>
            </a:pPr>
            <a:r>
              <a:rPr lang="en-US" sz="2000" dirty="0" err="1" smtClean="0">
                <a:sym typeface="Wingdings"/>
              </a:rPr>
              <a:t>WednesdayMile</a:t>
            </a:r>
            <a:r>
              <a:rPr lang="en-US" sz="2000" dirty="0" smtClean="0">
                <a:sym typeface="Wingdings"/>
              </a:rPr>
              <a:t> run</a:t>
            </a:r>
            <a:endParaRPr lang="en-US" sz="2000" dirty="0" smtClean="0"/>
          </a:p>
          <a:p>
            <a:pPr>
              <a:buNone/>
            </a:pPr>
            <a:endParaRPr lang="en-US" sz="1200" dirty="0" smtClean="0"/>
          </a:p>
          <a:p>
            <a:pPr>
              <a:buNone/>
            </a:pPr>
            <a:endParaRPr lang="en-US" sz="1200" dirty="0" smtClean="0"/>
          </a:p>
          <a:p>
            <a:endParaRPr lang="en-US" dirty="0" smtClean="0"/>
          </a:p>
          <a:p>
            <a:pPr>
              <a:buNone/>
            </a:pPr>
            <a:endParaRPr lang="en-US" dirty="0" smtClean="0"/>
          </a:p>
          <a:p>
            <a:endParaRPr lang="en-US" dirty="0" smtClean="0"/>
          </a:p>
          <a:p>
            <a:endParaRPr lang="en-US" dirty="0" smtClean="0"/>
          </a:p>
          <a:p>
            <a:endParaRPr lang="en-US" dirty="0"/>
          </a:p>
        </p:txBody>
      </p:sp>
      <p:pic>
        <p:nvPicPr>
          <p:cNvPr id="5122" name="Picture 2" descr="C:\Users\bermudahill\AppData\Local\Microsoft\Windows\Temporary Internet Files\Content.IE5\LCE88MR7\MC900301090[1].wmf"/>
          <p:cNvPicPr>
            <a:picLocks noChangeAspect="1" noChangeArrowheads="1"/>
          </p:cNvPicPr>
          <p:nvPr/>
        </p:nvPicPr>
        <p:blipFill>
          <a:blip r:embed="rId2" cstate="print"/>
          <a:srcRect/>
          <a:stretch>
            <a:fillRect/>
          </a:stretch>
        </p:blipFill>
        <p:spPr bwMode="auto">
          <a:xfrm>
            <a:off x="6153665" y="2068246"/>
            <a:ext cx="1539952" cy="1539952"/>
          </a:xfrm>
          <a:prstGeom prst="rect">
            <a:avLst/>
          </a:prstGeom>
          <a:noFill/>
        </p:spPr>
      </p:pic>
      <p:pic>
        <p:nvPicPr>
          <p:cNvPr id="5123" name="Picture 3" descr="C:\Users\bermudahill\AppData\Local\Microsoft\Windows\Temporary Internet Files\Content.IE5\LCE88MR7\MC900056861[1].wmf"/>
          <p:cNvPicPr>
            <a:picLocks noChangeAspect="1" noChangeArrowheads="1"/>
          </p:cNvPicPr>
          <p:nvPr/>
        </p:nvPicPr>
        <p:blipFill>
          <a:blip r:embed="rId3" cstate="print"/>
          <a:srcRect/>
          <a:stretch>
            <a:fillRect/>
          </a:stretch>
        </p:blipFill>
        <p:spPr bwMode="auto">
          <a:xfrm>
            <a:off x="1001225" y="187938"/>
            <a:ext cx="1474725" cy="147102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Math</a:t>
            </a:r>
            <a:br>
              <a:rPr lang="en-US" dirty="0" smtClean="0"/>
            </a:br>
            <a:r>
              <a:rPr lang="en-US" dirty="0" smtClean="0"/>
              <a:t>Taught by Mrs. Plunk</a:t>
            </a:r>
            <a:endParaRPr lang="en-US" dirty="0"/>
          </a:p>
        </p:txBody>
      </p:sp>
      <p:sp>
        <p:nvSpPr>
          <p:cNvPr id="3" name="Content Placeholder 2"/>
          <p:cNvSpPr>
            <a:spLocks noGrp="1"/>
          </p:cNvSpPr>
          <p:nvPr>
            <p:ph idx="1"/>
          </p:nvPr>
        </p:nvSpPr>
        <p:spPr/>
        <p:txBody>
          <a:bodyPr/>
          <a:lstStyle/>
          <a:p>
            <a:pPr>
              <a:buNone/>
            </a:pPr>
            <a:r>
              <a:rPr lang="en-US" dirty="0" smtClean="0"/>
              <a:t>enVision Math published by Pearson /Scott Foreman</a:t>
            </a:r>
          </a:p>
          <a:p>
            <a:pPr>
              <a:buNone/>
            </a:pPr>
            <a:endParaRPr lang="en-US" dirty="0" smtClean="0"/>
          </a:p>
          <a:p>
            <a:pPr>
              <a:buNone/>
            </a:pPr>
            <a:r>
              <a:rPr lang="en-US" dirty="0" smtClean="0"/>
              <a:t>Rigorous</a:t>
            </a:r>
            <a:r>
              <a:rPr lang="en-US" dirty="0" smtClean="0"/>
              <a:t> Curriculum- 20 </a:t>
            </a:r>
            <a:r>
              <a:rPr lang="en-US" dirty="0" smtClean="0"/>
              <a:t>Topics</a:t>
            </a:r>
          </a:p>
          <a:p>
            <a:pPr>
              <a:buNone/>
            </a:pPr>
            <a:r>
              <a:rPr lang="en-US" sz="1800" dirty="0" smtClean="0">
                <a:solidFill>
                  <a:srgbClr val="FF0000"/>
                </a:solidFill>
              </a:rPr>
              <a:t>Number Sense</a:t>
            </a:r>
          </a:p>
          <a:p>
            <a:pPr>
              <a:buNone/>
            </a:pPr>
            <a:r>
              <a:rPr lang="en-US" sz="1800" dirty="0" smtClean="0">
                <a:solidFill>
                  <a:srgbClr val="FF0000"/>
                </a:solidFill>
              </a:rPr>
              <a:t>Algebra and Functions</a:t>
            </a:r>
          </a:p>
          <a:p>
            <a:pPr>
              <a:buNone/>
            </a:pPr>
            <a:r>
              <a:rPr lang="en-US" sz="1800" dirty="0" smtClean="0">
                <a:solidFill>
                  <a:srgbClr val="FF0000"/>
                </a:solidFill>
              </a:rPr>
              <a:t>Measurement and Geometry</a:t>
            </a:r>
          </a:p>
          <a:p>
            <a:pPr>
              <a:buNone/>
            </a:pPr>
            <a:r>
              <a:rPr lang="en-US" sz="1800" dirty="0" smtClean="0">
                <a:solidFill>
                  <a:srgbClr val="FF0000"/>
                </a:solidFill>
              </a:rPr>
              <a:t>Statistics, Data Analysis, and Probability</a:t>
            </a:r>
          </a:p>
          <a:p>
            <a:pPr>
              <a:buNone/>
            </a:pPr>
            <a:r>
              <a:rPr lang="en-US" sz="1800" dirty="0" smtClean="0">
                <a:solidFill>
                  <a:srgbClr val="FF0000"/>
                </a:solidFill>
              </a:rPr>
              <a:t>Math </a:t>
            </a:r>
            <a:r>
              <a:rPr lang="en-US" sz="1800" dirty="0" smtClean="0">
                <a:solidFill>
                  <a:srgbClr val="FF0000"/>
                </a:solidFill>
              </a:rPr>
              <a:t>Reasoning</a:t>
            </a:r>
          </a:p>
          <a:p>
            <a:pPr>
              <a:buNone/>
            </a:pPr>
            <a:r>
              <a:rPr lang="en-US" sz="1800" dirty="0" smtClean="0"/>
              <a:t>Common Core adds an emphasis on problem solving, writing, and collaboration </a:t>
            </a:r>
            <a:endParaRPr lang="en-US" sz="1800" dirty="0" smtClean="0"/>
          </a:p>
          <a:p>
            <a:pPr>
              <a:buNone/>
            </a:pPr>
            <a:endParaRPr lang="en-US" dirty="0" smtClean="0"/>
          </a:p>
          <a:p>
            <a:pPr>
              <a:buNone/>
            </a:pPr>
            <a:r>
              <a:rPr lang="en-US" dirty="0" smtClean="0"/>
              <a:t>Math homework every night</a:t>
            </a:r>
          </a:p>
          <a:p>
            <a:pPr>
              <a:buNone/>
            </a:pPr>
            <a:r>
              <a:rPr lang="en-US" dirty="0" smtClean="0"/>
              <a:t>Pearsonsuccessnet.com– Access Math Book at Home</a:t>
            </a:r>
          </a:p>
          <a:p>
            <a:endParaRPr lang="en-US" dirty="0" smtClean="0"/>
          </a:p>
          <a:p>
            <a:endParaRPr lang="en-US" dirty="0" smtClean="0"/>
          </a:p>
          <a:p>
            <a:pPr>
              <a:buNone/>
            </a:pPr>
            <a:endParaRPr lang="en-US" dirty="0" smtClean="0"/>
          </a:p>
        </p:txBody>
      </p:sp>
      <p:pic>
        <p:nvPicPr>
          <p:cNvPr id="4098" name="Picture 2" descr="C:\Users\bermudahill\AppData\Local\Microsoft\Windows\Temporary Internet Files\Content.IE5\QBLN7YRC\MC900436129[1].wmf"/>
          <p:cNvPicPr>
            <a:picLocks noChangeAspect="1" noChangeArrowheads="1"/>
          </p:cNvPicPr>
          <p:nvPr/>
        </p:nvPicPr>
        <p:blipFill>
          <a:blip r:embed="rId2" cstate="print"/>
          <a:srcRect/>
          <a:stretch>
            <a:fillRect/>
          </a:stretch>
        </p:blipFill>
        <p:spPr bwMode="auto">
          <a:xfrm>
            <a:off x="6308097" y="2563186"/>
            <a:ext cx="1882775" cy="169862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Binders</a:t>
            </a:r>
            <a:endParaRPr lang="en-US" dirty="0"/>
          </a:p>
        </p:txBody>
      </p:sp>
      <p:sp>
        <p:nvSpPr>
          <p:cNvPr id="3" name="Content Placeholder 2"/>
          <p:cNvSpPr>
            <a:spLocks noGrp="1"/>
          </p:cNvSpPr>
          <p:nvPr>
            <p:ph idx="1"/>
          </p:nvPr>
        </p:nvSpPr>
        <p:spPr/>
        <p:txBody>
          <a:bodyPr/>
          <a:lstStyle/>
          <a:p>
            <a:pPr>
              <a:buNone/>
            </a:pPr>
            <a:r>
              <a:rPr lang="en-US" b="1" dirty="0" smtClean="0"/>
              <a:t>   The key to success </a:t>
            </a:r>
            <a:r>
              <a:rPr lang="en-US" dirty="0" smtClean="0"/>
              <a:t>in rotation is </a:t>
            </a:r>
            <a:r>
              <a:rPr lang="en-US" b="1" dirty="0" smtClean="0"/>
              <a:t>ORGANIZATION</a:t>
            </a:r>
            <a:r>
              <a:rPr lang="en-US" dirty="0" smtClean="0"/>
              <a:t/>
            </a:r>
            <a:br>
              <a:rPr lang="en-US" dirty="0" smtClean="0"/>
            </a:br>
            <a:r>
              <a:rPr lang="en-US" b="1" i="1" u="sng" dirty="0" smtClean="0"/>
              <a:t/>
            </a:r>
            <a:br>
              <a:rPr lang="en-US" b="1" i="1" u="sng" dirty="0" smtClean="0"/>
            </a:br>
            <a:r>
              <a:rPr lang="en-US" b="1" i="1" u="sng" dirty="0" smtClean="0"/>
              <a:t>Please help your child keep his/her folder clean.  Here are the guidelines</a:t>
            </a:r>
            <a:r>
              <a:rPr lang="en-US" dirty="0" smtClean="0"/>
              <a:t/>
            </a:r>
            <a:br>
              <a:rPr lang="en-US" dirty="0" smtClean="0"/>
            </a:br>
            <a:r>
              <a:rPr lang="en-US" b="1" dirty="0" smtClean="0"/>
              <a:t/>
            </a:r>
            <a:br>
              <a:rPr lang="en-US" b="1" dirty="0" smtClean="0"/>
            </a:br>
            <a:r>
              <a:rPr lang="en-US" b="1" dirty="0" smtClean="0"/>
              <a:t>Pocket dividers:</a:t>
            </a:r>
            <a:r>
              <a:rPr lang="en-US" dirty="0" smtClean="0"/>
              <a:t> Five pocket dividers</a:t>
            </a:r>
          </a:p>
          <a:p>
            <a:pPr>
              <a:buNone/>
            </a:pPr>
            <a:r>
              <a:rPr lang="en-US" dirty="0" smtClean="0"/>
              <a:t/>
            </a:r>
            <a:br>
              <a:rPr lang="en-US" dirty="0" smtClean="0"/>
            </a:br>
            <a:r>
              <a:rPr lang="en-US" b="1" dirty="0" smtClean="0"/>
              <a:t>Pencil Pouch </a:t>
            </a:r>
            <a:r>
              <a:rPr lang="en-US" dirty="0" smtClean="0"/>
              <a:t>- Scissors, glue stick, sharpener(optional), 2 pencils, correcting tool, and a box of colors (Twistables, Colored pencils, crayons)</a:t>
            </a:r>
            <a:br>
              <a:rPr lang="en-US" dirty="0" smtClean="0"/>
            </a:br>
            <a:endParaRPr lang="en-US" dirty="0" smtClean="0"/>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15546" y="274638"/>
            <a:ext cx="8204629" cy="1143000"/>
          </a:xfrm>
        </p:spPr>
        <p:txBody>
          <a:bodyPr/>
          <a:lstStyle/>
          <a:p>
            <a:r>
              <a:rPr lang="en-US" sz="2800" dirty="0" smtClean="0"/>
              <a:t>Binders can be organized and easy to carry!</a:t>
            </a:r>
            <a:endParaRPr lang="en-US" sz="2800" dirty="0"/>
          </a:p>
        </p:txBody>
      </p:sp>
      <p:pic>
        <p:nvPicPr>
          <p:cNvPr id="4" name="Content Placeholder 3" descr="036.JPG"/>
          <p:cNvPicPr>
            <a:picLocks noGrp="1" noChangeAspect="1"/>
          </p:cNvPicPr>
          <p:nvPr>
            <p:ph idx="1"/>
          </p:nvPr>
        </p:nvPicPr>
        <p:blipFill>
          <a:blip r:embed="rId2" cstate="print"/>
          <a:stretch>
            <a:fillRect/>
          </a:stretch>
        </p:blipFill>
        <p:spPr>
          <a:xfrm>
            <a:off x="2036584" y="1822622"/>
            <a:ext cx="6034617" cy="4525963"/>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Organization</a:t>
            </a:r>
            <a:endParaRPr lang="en-US" dirty="0"/>
          </a:p>
        </p:txBody>
      </p:sp>
      <p:sp>
        <p:nvSpPr>
          <p:cNvPr id="3" name="Text Placeholder 2"/>
          <p:cNvSpPr>
            <a:spLocks noGrp="1"/>
          </p:cNvSpPr>
          <p:nvPr>
            <p:ph type="body" idx="1"/>
          </p:nvPr>
        </p:nvSpPr>
        <p:spPr/>
        <p:txBody>
          <a:bodyPr/>
          <a:lstStyle/>
          <a:p>
            <a:r>
              <a:rPr lang="en-US" dirty="0" smtClean="0"/>
              <a:t>Binder and Dividers</a:t>
            </a:r>
            <a:endParaRPr lang="en-US" dirty="0"/>
          </a:p>
        </p:txBody>
      </p:sp>
      <p:pic>
        <p:nvPicPr>
          <p:cNvPr id="7" name="Content Placeholder 6" descr="034.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lstStyle/>
          <a:p>
            <a:r>
              <a:rPr lang="en-US" sz="2000" dirty="0" smtClean="0"/>
              <a:t>Pocket Folders and Notebooks</a:t>
            </a:r>
            <a:endParaRPr lang="en-US" sz="2000" dirty="0"/>
          </a:p>
        </p:txBody>
      </p:sp>
      <p:pic>
        <p:nvPicPr>
          <p:cNvPr id="8" name="Content Placeholder 7" descr="037.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SM_Title"/>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SM_Text"/>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TM_Title"/>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TM_Text"/>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SM2_Titl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SM2_Text"/>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TM2_Title"/>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NRSTYLE" val="Indezine_TM2_Text"/>
</p:tagLst>
</file>

<file path=ppt/theme/theme1.xml><?xml version="1.0" encoding="utf-8"?>
<a:theme xmlns:a="http://schemas.openxmlformats.org/drawingml/2006/main" name="ind_1979_slide">
  <a:themeElements>
    <a:clrScheme name="Office Them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ind_1979_slide</Template>
  <TotalTime>823</TotalTime>
  <Words>1178</Words>
  <Application>Microsoft Macintosh PowerPoint</Application>
  <PresentationFormat>On-screen Show (4:3)</PresentationFormat>
  <Paragraphs>164</Paragraphs>
  <Slides>30</Slides>
  <Notes>1</Notes>
  <HiddenSlides>0</HiddenSlides>
  <MMClips>0</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ind_1979_slide</vt:lpstr>
      <vt:lpstr>1_Default Design</vt:lpstr>
      <vt:lpstr>We Have an Important Job!   Mrs. Flickinger, Mrs. Plunk, Mrs. Melanese</vt:lpstr>
      <vt:lpstr> </vt:lpstr>
      <vt:lpstr>Schedule</vt:lpstr>
      <vt:lpstr>Language Arts Taught by Mrs. Flickinger</vt:lpstr>
      <vt:lpstr>Science/History/PE Taught by Mrs. Melanese</vt:lpstr>
      <vt:lpstr>Math Taught by Mrs. Plunk</vt:lpstr>
      <vt:lpstr>Binders</vt:lpstr>
      <vt:lpstr>Binders can be organized and easy to carry!</vt:lpstr>
      <vt:lpstr>Organization</vt:lpstr>
      <vt:lpstr>Communication </vt:lpstr>
      <vt:lpstr>Student Led Parent Conferences</vt:lpstr>
      <vt:lpstr>Homework</vt:lpstr>
      <vt:lpstr>Fine Arts</vt:lpstr>
      <vt:lpstr>Research Projects Minimal help from parents </vt:lpstr>
      <vt:lpstr>A Very Special Year! </vt:lpstr>
      <vt:lpstr>Promotion Day! </vt:lpstr>
      <vt:lpstr>T- shirts</vt:lpstr>
      <vt:lpstr>Pioneer Day </vt:lpstr>
      <vt:lpstr>Cowboy Austel </vt:lpstr>
      <vt:lpstr> </vt:lpstr>
      <vt:lpstr>Biztown</vt:lpstr>
      <vt:lpstr>The kids run the town for a day!</vt:lpstr>
      <vt:lpstr>Aquatica</vt:lpstr>
      <vt:lpstr>Survivor Games – Last Day of School</vt:lpstr>
      <vt:lpstr>  And the kids had fun too!</vt:lpstr>
      <vt:lpstr>Fifth Grade Activities</vt:lpstr>
      <vt:lpstr>Fundraisers to help with the cost</vt:lpstr>
      <vt:lpstr>Coldstone</vt:lpstr>
      <vt:lpstr>Fifth Grade Committee</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Night</dc:title>
  <dc:creator>bermudahill</dc:creator>
  <cp:lastModifiedBy>Cajon Teacher</cp:lastModifiedBy>
  <cp:revision>118</cp:revision>
  <dcterms:created xsi:type="dcterms:W3CDTF">2014-09-04T21:21:14Z</dcterms:created>
  <dcterms:modified xsi:type="dcterms:W3CDTF">2014-09-04T22:38:13Z</dcterms:modified>
</cp:coreProperties>
</file>